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handoutMasterIdLst>
    <p:handoutMasterId r:id="rId16"/>
  </p:handoutMasterIdLst>
  <p:sldIdLst>
    <p:sldId id="282" r:id="rId5"/>
    <p:sldId id="259" r:id="rId6"/>
    <p:sldId id="274" r:id="rId7"/>
    <p:sldId id="284" r:id="rId8"/>
    <p:sldId id="261" r:id="rId9"/>
    <p:sldId id="262" r:id="rId10"/>
    <p:sldId id="263" r:id="rId11"/>
    <p:sldId id="286"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07" autoAdjust="0"/>
  </p:normalViewPr>
  <p:slideViewPr>
    <p:cSldViewPr snapToGrid="0">
      <p:cViewPr varScale="1">
        <p:scale>
          <a:sx n="85" d="100"/>
          <a:sy n="85" d="100"/>
        </p:scale>
        <p:origin x="96" y="150"/>
      </p:cViewPr>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p:scale>
          <a:sx n="50" d="100"/>
          <a:sy n="50" d="100"/>
        </p:scale>
        <p:origin x="2640"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24F2345-EC98-4DA1-BEDE-E95562475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CC33E638-B8D4-466B-AD53-47551EDA1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D51EFA-6533-45C3-8394-23FFC04F750D}" type="datetimeFigureOut">
              <a:rPr lang="en-US" smtClean="0"/>
              <a:t>5/15/2020</a:t>
            </a:fld>
            <a:endParaRPr lang="en-US" dirty="0"/>
          </a:p>
        </p:txBody>
      </p:sp>
      <p:sp>
        <p:nvSpPr>
          <p:cNvPr id="4" name="Footer Placeholder 3">
            <a:extLst>
              <a:ext uri="{FF2B5EF4-FFF2-40B4-BE49-F238E27FC236}">
                <a16:creationId xmlns:a16="http://schemas.microsoft.com/office/drawing/2014/main" xmlns="" id="{C2889FA8-6777-4B9D-A1A9-C7DBF5FEA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404C72C3-43D9-4379-9293-03F53C848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E2DD4-2E30-4434-A427-2EC50491079F}" type="slidenum">
              <a:rPr lang="en-US" smtClean="0"/>
              <a:t>‹#›</a:t>
            </a:fld>
            <a:endParaRPr lang="en-US" dirty="0"/>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C180-10CF-422C-B717-65F1B78C7EB7}" type="datetimeFigureOut">
              <a:rPr lang="en-US" noProof="0" smtClean="0"/>
              <a:t>5/15/2020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375C1-7C5C-42A2-80F2-05631BB3764E}" type="slidenum">
              <a:rPr lang="en-US" noProof="0" smtClean="0"/>
              <a:t>‹#›</a:t>
            </a:fld>
            <a:endParaRPr lang="en-US" noProof="0" dirty="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a:t>
            </a:fld>
            <a:endParaRPr lang="en-US" noProof="0" dirty="0"/>
          </a:p>
        </p:txBody>
      </p:sp>
    </p:spTree>
    <p:extLst>
      <p:ext uri="{BB962C8B-B14F-4D97-AF65-F5344CB8AC3E}">
        <p14:creationId xmlns:p14="http://schemas.microsoft.com/office/powerpoint/2010/main" val="1798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10</a:t>
            </a:fld>
            <a:endParaRPr lang="en-US" noProof="0" dirty="0"/>
          </a:p>
        </p:txBody>
      </p:sp>
    </p:spTree>
    <p:extLst>
      <p:ext uri="{BB962C8B-B14F-4D97-AF65-F5344CB8AC3E}">
        <p14:creationId xmlns:p14="http://schemas.microsoft.com/office/powerpoint/2010/main" val="384069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a:t>
            </a:fld>
            <a:endParaRPr lang="en-US" noProof="0" dirty="0"/>
          </a:p>
        </p:txBody>
      </p:sp>
    </p:spTree>
    <p:extLst>
      <p:ext uri="{BB962C8B-B14F-4D97-AF65-F5344CB8AC3E}">
        <p14:creationId xmlns:p14="http://schemas.microsoft.com/office/powerpoint/2010/main" val="25855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3</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4</a:t>
            </a:fld>
            <a:endParaRPr lang="en-US" noProof="0" dirty="0"/>
          </a:p>
        </p:txBody>
      </p:sp>
    </p:spTree>
    <p:extLst>
      <p:ext uri="{BB962C8B-B14F-4D97-AF65-F5344CB8AC3E}">
        <p14:creationId xmlns:p14="http://schemas.microsoft.com/office/powerpoint/2010/main" val="313627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5</a:t>
            </a:fld>
            <a:endParaRPr lang="en-US" noProof="0" dirty="0"/>
          </a:p>
        </p:txBody>
      </p:sp>
    </p:spTree>
    <p:extLst>
      <p:ext uri="{BB962C8B-B14F-4D97-AF65-F5344CB8AC3E}">
        <p14:creationId xmlns:p14="http://schemas.microsoft.com/office/powerpoint/2010/main" val="78339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6</a:t>
            </a:fld>
            <a:endParaRPr lang="en-US" noProof="0" dirty="0"/>
          </a:p>
        </p:txBody>
      </p:sp>
    </p:spTree>
    <p:extLst>
      <p:ext uri="{BB962C8B-B14F-4D97-AF65-F5344CB8AC3E}">
        <p14:creationId xmlns:p14="http://schemas.microsoft.com/office/powerpoint/2010/main" val="153419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7</a:t>
            </a:fld>
            <a:endParaRPr lang="en-US" noProof="0" dirty="0"/>
          </a:p>
        </p:txBody>
      </p:sp>
    </p:spTree>
    <p:extLst>
      <p:ext uri="{BB962C8B-B14F-4D97-AF65-F5344CB8AC3E}">
        <p14:creationId xmlns:p14="http://schemas.microsoft.com/office/powerpoint/2010/main" val="95255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8</a:t>
            </a:fld>
            <a:endParaRPr lang="en-US" noProof="0" dirty="0"/>
          </a:p>
        </p:txBody>
      </p:sp>
    </p:spTree>
    <p:extLst>
      <p:ext uri="{BB962C8B-B14F-4D97-AF65-F5344CB8AC3E}">
        <p14:creationId xmlns:p14="http://schemas.microsoft.com/office/powerpoint/2010/main" val="228622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9</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xmlns=""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Rectangle 5">
            <a:extLst>
              <a:ext uri="{FF2B5EF4-FFF2-40B4-BE49-F238E27FC236}">
                <a16:creationId xmlns:a16="http://schemas.microsoft.com/office/drawing/2014/main" xmlns=""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xmlns=""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xmlns=""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Text Placeholder 3">
            <a:extLst>
              <a:ext uri="{FF2B5EF4-FFF2-40B4-BE49-F238E27FC236}">
                <a16:creationId xmlns:a16="http://schemas.microsoft.com/office/drawing/2014/main" xmlns=""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xmlns=""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xmlns=""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1759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xmlns=""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xmlns=""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xmlns=""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Text Placeholder 3">
            <a:extLst>
              <a:ext uri="{FF2B5EF4-FFF2-40B4-BE49-F238E27FC236}">
                <a16:creationId xmlns:a16="http://schemas.microsoft.com/office/drawing/2014/main" xmlns=""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xmlns=""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xmlns=""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xmlns=""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xmlns=""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xmlns=""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xmlns=""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89717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EF5211B-014A-4E6E-98C7-FDAF7855316F}"/>
              </a:ext>
            </a:extLst>
          </p:cNvPr>
          <p:cNvSpPr>
            <a:spLocks noGrp="1"/>
          </p:cNvSpPr>
          <p:nvPr>
            <p:ph type="title"/>
          </p:nvPr>
        </p:nvSpPr>
        <p:spPr>
          <a:xfrm>
            <a:off x="432000" y="432000"/>
            <a:ext cx="11340000" cy="432000"/>
          </a:xfrm>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8" name="Straight Connector 7">
            <a:extLst>
              <a:ext uri="{FF2B5EF4-FFF2-40B4-BE49-F238E27FC236}">
                <a16:creationId xmlns:a16="http://schemas.microsoft.com/office/drawing/2014/main" xmlns=""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xmlns=""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xmlns=""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xmlns=""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xmlns=""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96692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5021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E51FED-0A73-4769-96A2-4C362E5D9DE0}"/>
              </a:ext>
            </a:extLst>
          </p:cNvPr>
          <p:cNvSpPr>
            <a:spLocks noGrp="1"/>
          </p:cNvSpPr>
          <p:nvPr>
            <p:ph type="title"/>
          </p:nvPr>
        </p:nvSpPr>
        <p:spPr>
          <a:xfrm>
            <a:off x="432000" y="432000"/>
            <a:ext cx="11340000" cy="432000"/>
          </a:xfrm>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xmlns=""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xmlns=""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xmlns=""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405006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15908-D8D7-48AF-8B8F-21B88B87DDF2}"/>
              </a:ext>
            </a:extLst>
          </p:cNvPr>
          <p:cNvSpPr>
            <a:spLocks noGrp="1"/>
          </p:cNvSpPr>
          <p:nvPr>
            <p:ph type="title"/>
          </p:nvPr>
        </p:nvSpPr>
        <p:spPr>
          <a:xfrm>
            <a:off x="432000" y="432000"/>
            <a:ext cx="11340000" cy="432000"/>
          </a:xfrm>
        </p:spPr>
        <p:txBody>
          <a:bodyPr/>
          <a:lstStyle/>
          <a:p>
            <a:r>
              <a:rPr lang="en-US" noProof="0" smtClean="0"/>
              <a:t>Click to edit Master title style</a:t>
            </a:r>
            <a:endParaRPr lang="en-US" noProof="0"/>
          </a:p>
        </p:txBody>
      </p:sp>
      <p:sp>
        <p:nvSpPr>
          <p:cNvPr id="4" name="Content Placeholder 3">
            <a:extLst>
              <a:ext uri="{FF2B5EF4-FFF2-40B4-BE49-F238E27FC236}">
                <a16:creationId xmlns:a16="http://schemas.microsoft.com/office/drawing/2014/main" xmlns=""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xmlns=""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xmlns="" id="{43614A35-31E3-40DA-85DD-07B207690717}"/>
              </a:ext>
            </a:extLst>
          </p:cNvPr>
          <p:cNvSpPr>
            <a:spLocks noGrp="1"/>
          </p:cNvSpPr>
          <p:nvPr>
            <p:ph type="ftr" sz="quarter" idx="10"/>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xmlns=""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12" name="Straight Connector 11" title="Divider Line">
            <a:extLst>
              <a:ext uri="{FF2B5EF4-FFF2-40B4-BE49-F238E27FC236}">
                <a16:creationId xmlns:a16="http://schemas.microsoft.com/office/drawing/2014/main" xmlns=""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xmlns=""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xmlns=""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xmlns=""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5530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xmlns=""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xmlns=""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a:xfrm>
            <a:off x="432000" y="432000"/>
            <a:ext cx="11340000" cy="432000"/>
          </a:xfrm>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a16="http://schemas.microsoft.com/office/drawing/2014/main" xmlns=""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xmlns=""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xmlns=""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60153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5211B-014A-4E6E-98C7-FDAF7855316F}"/>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xmlns=""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xmlns=""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xmlns=""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xmlns=""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xmlns=""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xmlns=""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xmlns=""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xmlns=""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xmlns=""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xmlns=""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xmlns=""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xmlns=""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xmlns=""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xmlns=""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xmlns=""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xmlns=""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xmlns=""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xmlns=""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xmlns=""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xmlns=""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xmlns=""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xmlns=""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xmlns=""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xmlns=""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xmlns=""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xmlns=""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xmlns=""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xmlns=""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xmlns=""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xmlns=""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529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a16="http://schemas.microsoft.com/office/drawing/2014/main" xmlns=""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xmlns=""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xmlns=""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xmlns=""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xmlns=""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xmlns=""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a16="http://schemas.microsoft.com/office/drawing/2014/main" xmlns=""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xmlns=""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xmlns=""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xmlns=""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a16="http://schemas.microsoft.com/office/drawing/2014/main" xmlns=""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xmlns=""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xmlns=""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163894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a:xfrm>
            <a:off x="432000" y="432000"/>
            <a:ext cx="11340000" cy="432000"/>
          </a:xfrm>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xmlns=""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xmlns=""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xmlns=""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xmlns=""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xmlns=""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xmlns=""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xmlns=""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xmlns=""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xmlns=""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xmlns=""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xmlns=""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xmlns=""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59" name="Picture Placeholder 15">
            <a:extLst>
              <a:ext uri="{FF2B5EF4-FFF2-40B4-BE49-F238E27FC236}">
                <a16:creationId xmlns:a16="http://schemas.microsoft.com/office/drawing/2014/main" xmlns=""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60" name="Picture Placeholder 15">
            <a:extLst>
              <a:ext uri="{FF2B5EF4-FFF2-40B4-BE49-F238E27FC236}">
                <a16:creationId xmlns:a16="http://schemas.microsoft.com/office/drawing/2014/main" xmlns=""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61" name="Picture Placeholder 15">
            <a:extLst>
              <a:ext uri="{FF2B5EF4-FFF2-40B4-BE49-F238E27FC236}">
                <a16:creationId xmlns:a16="http://schemas.microsoft.com/office/drawing/2014/main" xmlns=""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62" name="Picture Placeholder 15">
            <a:extLst>
              <a:ext uri="{FF2B5EF4-FFF2-40B4-BE49-F238E27FC236}">
                <a16:creationId xmlns:a16="http://schemas.microsoft.com/office/drawing/2014/main" xmlns=""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1" name="Text Placeholder 8">
            <a:extLst>
              <a:ext uri="{FF2B5EF4-FFF2-40B4-BE49-F238E27FC236}">
                <a16:creationId xmlns:a16="http://schemas.microsoft.com/office/drawing/2014/main" xmlns=""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xmlns=""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xmlns=""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Tree>
    <p:extLst>
      <p:ext uri="{BB962C8B-B14F-4D97-AF65-F5344CB8AC3E}">
        <p14:creationId xmlns:p14="http://schemas.microsoft.com/office/powerpoint/2010/main" val="34620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xmlns=""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a16="http://schemas.microsoft.com/office/drawing/2014/main" xmlns=""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Rectangle 5">
            <a:extLst>
              <a:ext uri="{FF2B5EF4-FFF2-40B4-BE49-F238E27FC236}">
                <a16:creationId xmlns:a16="http://schemas.microsoft.com/office/drawing/2014/main" xmlns=""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12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5211B-014A-4E6E-98C7-FDAF7855316F}"/>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xmlns=""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4342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30592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582A4E56-DEE9-4FB2-89FF-0F12DB08ADCA}"/>
              </a:ext>
            </a:extLst>
          </p:cNvPr>
          <p:cNvSpPr>
            <a:spLocks noGrp="1"/>
          </p:cNvSpPr>
          <p:nvPr>
            <p:ph type="ftr" sz="quarter" idx="10"/>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7602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xmlns=""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a16="http://schemas.microsoft.com/office/drawing/2014/main" xmlns=""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xmlns=""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xmlns=""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xmlns=""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xmlns=""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410081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xmlns=""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xmlns=""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xmlns=""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xmlns="" id="{7EF5211B-014A-4E6E-98C7-FDAF7855316F}"/>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a16="http://schemas.microsoft.com/office/drawing/2014/main" xmlns=""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xmlns=""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xmlns=""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xmlns=""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xmlns=""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xmlns=""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xmlns=""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17" name="Picture Placeholder 3">
            <a:extLst>
              <a:ext uri="{FF2B5EF4-FFF2-40B4-BE49-F238E27FC236}">
                <a16:creationId xmlns:a16="http://schemas.microsoft.com/office/drawing/2014/main" xmlns=""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18" name="Picture Placeholder 3">
            <a:extLst>
              <a:ext uri="{FF2B5EF4-FFF2-40B4-BE49-F238E27FC236}">
                <a16:creationId xmlns:a16="http://schemas.microsoft.com/office/drawing/2014/main" xmlns=""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Tree>
    <p:extLst>
      <p:ext uri="{BB962C8B-B14F-4D97-AF65-F5344CB8AC3E}">
        <p14:creationId xmlns:p14="http://schemas.microsoft.com/office/powerpoint/2010/main" val="1230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xmlns=""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xmlns=""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xmlns=""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xmlns=""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xmlns=""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xmlns=""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xmlns=""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236271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Rectangle 5">
            <a:extLst>
              <a:ext uri="{FF2B5EF4-FFF2-40B4-BE49-F238E27FC236}">
                <a16:creationId xmlns:a16="http://schemas.microsoft.com/office/drawing/2014/main" xmlns=""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3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 name="Rectangle 4">
            <a:extLst>
              <a:ext uri="{FF2B5EF4-FFF2-40B4-BE49-F238E27FC236}">
                <a16:creationId xmlns:a16="http://schemas.microsoft.com/office/drawing/2014/main" xmlns=""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xmlns=""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xmlns=""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xmlns=""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418683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xmlns=""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a16="http://schemas.microsoft.com/office/drawing/2014/main" xmlns=""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xmlns=""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xmlns=""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967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xmlns=""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a16="http://schemas.microsoft.com/office/drawing/2014/main" xmlns=""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xmlns=""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xmlns=""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8771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xmlns=""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xmlns=""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 name="Rectangle 4">
            <a:extLst>
              <a:ext uri="{FF2B5EF4-FFF2-40B4-BE49-F238E27FC236}">
                <a16:creationId xmlns:a16="http://schemas.microsoft.com/office/drawing/2014/main" xmlns=""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xmlns=""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xmlns=""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xmlns=""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14956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a16="http://schemas.microsoft.com/office/drawing/2014/main" xmlns=""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smtClean="0"/>
              <a:t>Click to edit Master title style</a:t>
            </a:r>
            <a:endParaRPr lang="en-US" noProof="0"/>
          </a:p>
        </p:txBody>
      </p:sp>
      <p:sp>
        <p:nvSpPr>
          <p:cNvPr id="5" name="Picture Placeholder 4">
            <a:extLst>
              <a:ext uri="{FF2B5EF4-FFF2-40B4-BE49-F238E27FC236}">
                <a16:creationId xmlns:a16="http://schemas.microsoft.com/office/drawing/2014/main" xmlns=""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a16="http://schemas.microsoft.com/office/drawing/2014/main" xmlns=""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20" name="Text Placeholder 19">
            <a:extLst>
              <a:ext uri="{FF2B5EF4-FFF2-40B4-BE49-F238E27FC236}">
                <a16:creationId xmlns:a16="http://schemas.microsoft.com/office/drawing/2014/main" xmlns=""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342066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a:xfrm>
            <a:off x="432000" y="432000"/>
            <a:ext cx="11340000" cy="432000"/>
          </a:xfrm>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xmlns=""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xmlns=""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xmlns=""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xmlns=""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xmlns=""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xmlns=""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xmlns=""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xmlns=""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xmlns=""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xmlns=""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xmlns=""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xmlns=""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59" name="Picture Placeholder 15">
            <a:extLst>
              <a:ext uri="{FF2B5EF4-FFF2-40B4-BE49-F238E27FC236}">
                <a16:creationId xmlns:a16="http://schemas.microsoft.com/office/drawing/2014/main" xmlns=""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60" name="Picture Placeholder 15">
            <a:extLst>
              <a:ext uri="{FF2B5EF4-FFF2-40B4-BE49-F238E27FC236}">
                <a16:creationId xmlns:a16="http://schemas.microsoft.com/office/drawing/2014/main" xmlns=""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61" name="Picture Placeholder 15">
            <a:extLst>
              <a:ext uri="{FF2B5EF4-FFF2-40B4-BE49-F238E27FC236}">
                <a16:creationId xmlns:a16="http://schemas.microsoft.com/office/drawing/2014/main" xmlns=""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62" name="Picture Placeholder 15">
            <a:extLst>
              <a:ext uri="{FF2B5EF4-FFF2-40B4-BE49-F238E27FC236}">
                <a16:creationId xmlns:a16="http://schemas.microsoft.com/office/drawing/2014/main" xmlns=""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Tree>
    <p:extLst>
      <p:ext uri="{BB962C8B-B14F-4D97-AF65-F5344CB8AC3E}">
        <p14:creationId xmlns:p14="http://schemas.microsoft.com/office/powerpoint/2010/main" val="406483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xmlns=""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a:xfrm>
            <a:off x="432000" y="6365363"/>
            <a:ext cx="5472000" cy="412431"/>
          </a:xfrm>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xmlns=""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smtClean="0"/>
              <a:t>Click to edit Master title style</a:t>
            </a:r>
            <a:endParaRPr lang="en-US" noProof="0"/>
          </a:p>
        </p:txBody>
      </p:sp>
      <p:sp>
        <p:nvSpPr>
          <p:cNvPr id="13" name="Text Placeholder 8">
            <a:extLst>
              <a:ext uri="{FF2B5EF4-FFF2-40B4-BE49-F238E27FC236}">
                <a16:creationId xmlns:a16="http://schemas.microsoft.com/office/drawing/2014/main" xmlns=""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xmlns=""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xmlns=""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xmlns=""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xmlns=""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xmlns=""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54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xmlns=""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xmlns=""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smtClean="0"/>
              <a:t>Click to edit Master title style</a:t>
            </a:r>
            <a:endParaRPr lang="en-US" noProof="0"/>
          </a:p>
        </p:txBody>
      </p:sp>
      <p:sp>
        <p:nvSpPr>
          <p:cNvPr id="13" name="Text Placeholder 8">
            <a:extLst>
              <a:ext uri="{FF2B5EF4-FFF2-40B4-BE49-F238E27FC236}">
                <a16:creationId xmlns:a16="http://schemas.microsoft.com/office/drawing/2014/main" xmlns=""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xmlns=""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xmlns=""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xmlns=""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xmlns=""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xmlns=""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xmlns=""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xmlns=""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04084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9" name="Text Placeholder 8">
            <a:extLst>
              <a:ext uri="{FF2B5EF4-FFF2-40B4-BE49-F238E27FC236}">
                <a16:creationId xmlns:a16="http://schemas.microsoft.com/office/drawing/2014/main" xmlns=""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xmlns=""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E51FED-0A73-4769-96A2-4C362E5D9DE0}"/>
              </a:ext>
            </a:extLst>
          </p:cNvPr>
          <p:cNvSpPr>
            <a:spLocks noGrp="1"/>
          </p:cNvSpPr>
          <p:nvPr>
            <p:ph type="title"/>
          </p:nvPr>
        </p:nvSpPr>
        <p:spPr>
          <a:xfrm>
            <a:off x="432000" y="432000"/>
            <a:ext cx="11340000" cy="432000"/>
          </a:xfrm>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xmlns=""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xmlns=""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xmlns=""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xmlns=""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xmlns=""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xmlns=""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xmlns=""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xmlns=""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23068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xmlns=""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xmlns=""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dirty="0"/>
          </a:p>
        </p:txBody>
      </p:sp>
      <p:sp>
        <p:nvSpPr>
          <p:cNvPr id="7" name="Footer Placeholder 6">
            <a:extLst>
              <a:ext uri="{FF2B5EF4-FFF2-40B4-BE49-F238E27FC236}">
                <a16:creationId xmlns:a16="http://schemas.microsoft.com/office/drawing/2014/main" xmlns=""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8" name="Rectangle 7">
            <a:extLst>
              <a:ext uri="{FF2B5EF4-FFF2-40B4-BE49-F238E27FC236}">
                <a16:creationId xmlns:a16="http://schemas.microsoft.com/office/drawing/2014/main" xmlns=""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Box 12">
            <a:extLst>
              <a:ext uri="{FF2B5EF4-FFF2-40B4-BE49-F238E27FC236}">
                <a16:creationId xmlns:a16="http://schemas.microsoft.com/office/drawing/2014/main" xmlns="" id="{7C7EB16B-9FE5-4954-8D9A-47381E739BF5}"/>
              </a:ext>
            </a:extLst>
          </p:cNvPr>
          <p:cNvSpPr txBox="1"/>
          <p:nvPr userDrawn="1"/>
        </p:nvSpPr>
        <p:spPr>
          <a:xfrm>
            <a:off x="9529311" y="6365363"/>
            <a:ext cx="2047875" cy="429969"/>
          </a:xfrm>
          <a:prstGeom prst="rect">
            <a:avLst/>
          </a:prstGeom>
          <a:noFill/>
        </p:spPr>
        <p:txBody>
          <a:bodyPr wrap="square" lIns="0" tIns="0" rIns="0" bIns="0" rtlCol="0" anchor="ctr" anchorCtr="0">
            <a:noAutofit/>
          </a:bodyPr>
          <a:lstStyle/>
          <a:p>
            <a:pPr algn="r"/>
            <a:r>
              <a:rPr lang="en-US" sz="1200" b="0" noProof="0" dirty="0">
                <a:solidFill>
                  <a:schemeClr val="bg1">
                    <a:lumMod val="65000"/>
                  </a:schemeClr>
                </a:solidFill>
                <a:latin typeface="+mn-lt"/>
              </a:rPr>
              <a:t>NAME OR LOGO</a:t>
            </a:r>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1" r:id="rId8"/>
    <p:sldLayoutId id="2147483664" r:id="rId9"/>
    <p:sldLayoutId id="2147483665" r:id="rId10"/>
    <p:sldLayoutId id="2147483666" r:id="rId11"/>
    <p:sldLayoutId id="2147483667" r:id="rId12"/>
    <p:sldLayoutId id="2147483650" r:id="rId13"/>
    <p:sldLayoutId id="2147483652" r:id="rId14"/>
    <p:sldLayoutId id="2147483653" r:id="rId15"/>
    <p:sldLayoutId id="2147483668" r:id="rId16"/>
    <p:sldLayoutId id="2147483669" r:id="rId17"/>
    <p:sldLayoutId id="2147483671" r:id="rId18"/>
    <p:sldLayoutId id="2147483672" r:id="rId19"/>
    <p:sldLayoutId id="2147483654" r:id="rId20"/>
    <p:sldLayoutId id="2147483678" r:id="rId21"/>
    <p:sldLayoutId id="2147483655" r:id="rId22"/>
    <p:sldLayoutId id="2147483673" r:id="rId23"/>
    <p:sldLayoutId id="2147483674" r:id="rId24"/>
    <p:sldLayoutId id="2147483675" r:id="rId25"/>
    <p:sldLayoutId id="2147483676" r:id="rId26"/>
    <p:sldLayoutId id="2147483677" r:id="rId27"/>
    <p:sldLayoutId id="2147483679" r:id="rId28"/>
    <p:sldLayoutId id="2147483680"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53.sv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image" Target="../media/image51.svg"/><Relationship Id="rId4" Type="http://schemas.openxmlformats.org/officeDocument/2006/relationships/image" Target="../media/image26.png"/><Relationship Id="rId9" Type="http://schemas.openxmlformats.org/officeDocument/2006/relationships/image" Target="../media/image55.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6.svg"/><Relationship Id="rId5" Type="http://schemas.openxmlformats.org/officeDocument/2006/relationships/image" Target="../media/image20.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Placeholder 6" descr="Two young girls looking at a laptop screen">
            <a:extLst>
              <a:ext uri="{FF2B5EF4-FFF2-40B4-BE49-F238E27FC236}">
                <a16:creationId xmlns:a16="http://schemas.microsoft.com/office/drawing/2014/main" xmlns=""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11289" y="0"/>
            <a:ext cx="12192000" cy="6786563"/>
          </a:xfrm>
        </p:spPr>
      </p:pic>
      <p:sp>
        <p:nvSpPr>
          <p:cNvPr id="28" name="Rectangle 27">
            <a:extLst>
              <a:ext uri="{FF2B5EF4-FFF2-40B4-BE49-F238E27FC236}">
                <a16:creationId xmlns:a16="http://schemas.microsoft.com/office/drawing/2014/main" xmlns="" id="{E93CFE69-79B0-440B-949E-DA17AD834A10}"/>
              </a:ext>
              <a:ext uri="{C183D7F6-B498-43B3-948B-1728B52AA6E4}">
                <adec:decorative xmlns:adec="http://schemas.microsoft.com/office/drawing/2017/decorative" xmlns="" val="1"/>
              </a:ext>
            </a:extLst>
          </p:cNvPr>
          <p:cNvSpPr/>
          <p:nvPr/>
        </p:nvSpPr>
        <p:spPr>
          <a:xfrm>
            <a:off x="6335999" y="0"/>
            <a:ext cx="39795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468F2B1-EF8F-4772-ADA1-4195B20EBA74}"/>
              </a:ext>
            </a:extLst>
          </p:cNvPr>
          <p:cNvSpPr>
            <a:spLocks noGrp="1"/>
          </p:cNvSpPr>
          <p:nvPr>
            <p:ph type="ctrTitle"/>
          </p:nvPr>
        </p:nvSpPr>
        <p:spPr bwMode="gray">
          <a:xfrm>
            <a:off x="6539896" y="3149756"/>
            <a:ext cx="3571782" cy="1614843"/>
          </a:xfrm>
        </p:spPr>
        <p:txBody>
          <a:bodyPr/>
          <a:lstStyle/>
          <a:p>
            <a:r>
              <a:rPr lang="sr-Latn-RS" dirty="0" smtClean="0"/>
              <a:t>Magija je u rukama nastavnika</a:t>
            </a:r>
            <a:endParaRPr lang="en-US" dirty="0"/>
          </a:p>
        </p:txBody>
      </p:sp>
      <p:cxnSp>
        <p:nvCxnSpPr>
          <p:cNvPr id="16" name="Straight Connector 15">
            <a:extLst>
              <a:ext uri="{FF2B5EF4-FFF2-40B4-BE49-F238E27FC236}">
                <a16:creationId xmlns:a16="http://schemas.microsoft.com/office/drawing/2014/main" xmlns="" id="{F3753AF9-461F-4049-BB9D-621E76A51470}"/>
              </a:ext>
              <a:ext uri="{C183D7F6-B498-43B3-948B-1728B52AA6E4}">
                <adec:decorative xmlns:adec="http://schemas.microsoft.com/office/drawing/2017/decorative" xmlns="" val="1"/>
              </a:ext>
            </a:extLst>
          </p:cNvPr>
          <p:cNvCxnSpPr>
            <a:cxnSpLocks/>
          </p:cNvCxnSpPr>
          <p:nvPr/>
        </p:nvCxnSpPr>
        <p:spPr>
          <a:xfrm>
            <a:off x="6539896" y="48768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565124A8-7554-4DB8-896F-F9946B9CF1F9}"/>
              </a:ext>
            </a:extLst>
          </p:cNvPr>
          <p:cNvSpPr>
            <a:spLocks noGrp="1"/>
          </p:cNvSpPr>
          <p:nvPr>
            <p:ph type="subTitle" idx="1"/>
          </p:nvPr>
        </p:nvSpPr>
        <p:spPr bwMode="gray">
          <a:xfrm>
            <a:off x="6539896" y="4962525"/>
            <a:ext cx="3571782" cy="907697"/>
          </a:xfrm>
        </p:spPr>
        <p:txBody>
          <a:bodyPr/>
          <a:lstStyle/>
          <a:p>
            <a:r>
              <a:rPr lang="sr-Latn-RS" dirty="0" smtClean="0"/>
              <a:t>Biljana Ćirković</a:t>
            </a:r>
          </a:p>
          <a:p>
            <a:r>
              <a:rPr lang="sr-Latn-RS" dirty="0" smtClean="0"/>
              <a:t>Predmet: Kancelarijsko poslovanje</a:t>
            </a:r>
          </a:p>
          <a:p>
            <a:r>
              <a:rPr lang="sr-Latn-RS" sz="1400" dirty="0" smtClean="0"/>
              <a:t>Trgovinsko-ugostiteljska škola Leskovac</a:t>
            </a:r>
            <a:endParaRPr lang="en-US" sz="1400" dirty="0"/>
          </a:p>
        </p:txBody>
      </p:sp>
    </p:spTree>
    <p:extLst>
      <p:ext uri="{BB962C8B-B14F-4D97-AF65-F5344CB8AC3E}">
        <p14:creationId xmlns:p14="http://schemas.microsoft.com/office/powerpoint/2010/main" val="294195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Picture Placeholder 47" descr="A group of people in a room through a glass wall">
            <a:extLst>
              <a:ext uri="{FF2B5EF4-FFF2-40B4-BE49-F238E27FC236}">
                <a16:creationId xmlns:a16="http://schemas.microsoft.com/office/drawing/2014/main" xmlns="" id="{AC966987-B293-404A-BBED-86957A06039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79022"/>
            <a:ext cx="12192000" cy="6786563"/>
          </a:xfrm>
        </p:spPr>
      </p:pic>
      <p:sp>
        <p:nvSpPr>
          <p:cNvPr id="32" name="Rectangle 31">
            <a:extLst>
              <a:ext uri="{FF2B5EF4-FFF2-40B4-BE49-F238E27FC236}">
                <a16:creationId xmlns:a16="http://schemas.microsoft.com/office/drawing/2014/main" xmlns="" id="{A851B3CA-790D-465D-9B97-AA9876E357B9}"/>
              </a:ext>
              <a:ext uri="{C183D7F6-B498-43B3-948B-1728B52AA6E4}">
                <adec:decorative xmlns:adec="http://schemas.microsoft.com/office/drawing/2017/decorative" xmlns="" val="1"/>
              </a:ext>
            </a:extLst>
          </p:cNvPr>
          <p:cNvSpPr/>
          <p:nvPr/>
        </p:nvSpPr>
        <p:spPr>
          <a:xfrm>
            <a:off x="5660906" y="-169334"/>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xmlns="" id="{75C12D97-9EB3-9E46-86D3-3A2CA06C20D2}"/>
              </a:ext>
            </a:extLst>
          </p:cNvPr>
          <p:cNvSpPr txBox="1"/>
          <p:nvPr/>
        </p:nvSpPr>
        <p:spPr bwMode="gray">
          <a:xfrm>
            <a:off x="6433190" y="2409694"/>
            <a:ext cx="2983941" cy="341632"/>
          </a:xfrm>
          <a:prstGeom prst="rect">
            <a:avLst/>
          </a:prstGeom>
          <a:noFill/>
        </p:spPr>
        <p:txBody>
          <a:bodyPr wrap="square" rtlCol="0">
            <a:spAutoFit/>
          </a:bodyPr>
          <a:lstStyle/>
          <a:p>
            <a:pPr>
              <a:lnSpc>
                <a:spcPct val="90000"/>
              </a:lnSpc>
            </a:pPr>
            <a:endParaRPr lang="en-US" b="1" dirty="0">
              <a:gradFill>
                <a:gsLst>
                  <a:gs pos="0">
                    <a:schemeClr val="accent1"/>
                  </a:gs>
                  <a:gs pos="51300">
                    <a:schemeClr val="accent2"/>
                  </a:gs>
                  <a:gs pos="100000">
                    <a:schemeClr val="accent3"/>
                  </a:gs>
                </a:gsLst>
                <a:lin ang="0" scaled="0"/>
              </a:gradFill>
            </a:endParaRPr>
          </a:p>
        </p:txBody>
      </p:sp>
      <p:sp>
        <p:nvSpPr>
          <p:cNvPr id="2" name="Title 1">
            <a:extLst>
              <a:ext uri="{FF2B5EF4-FFF2-40B4-BE49-F238E27FC236}">
                <a16:creationId xmlns:a16="http://schemas.microsoft.com/office/drawing/2014/main" xmlns="" id="{8468F2B1-EF8F-4772-ADA1-4195B20EBA74}"/>
              </a:ext>
            </a:extLst>
          </p:cNvPr>
          <p:cNvSpPr>
            <a:spLocks noGrp="1"/>
          </p:cNvSpPr>
          <p:nvPr>
            <p:ph type="ctrTitle"/>
          </p:nvPr>
        </p:nvSpPr>
        <p:spPr bwMode="gray"/>
        <p:txBody>
          <a:bodyPr/>
          <a:lstStyle/>
          <a:p>
            <a:r>
              <a:rPr lang="sr-Latn-RS" dirty="0" smtClean="0"/>
              <a:t>Hvala na pažnji</a:t>
            </a:r>
            <a:endParaRPr lang="en-US" dirty="0"/>
          </a:p>
        </p:txBody>
      </p:sp>
      <p:cxnSp>
        <p:nvCxnSpPr>
          <p:cNvPr id="16" name="Straight Connector 15">
            <a:extLst>
              <a:ext uri="{FF2B5EF4-FFF2-40B4-BE49-F238E27FC236}">
                <a16:creationId xmlns:a16="http://schemas.microsoft.com/office/drawing/2014/main" xmlns="" id="{F3753AF9-461F-4049-BB9D-621E76A51470}"/>
              </a:ext>
              <a:ext uri="{C183D7F6-B498-43B3-948B-1728B52AA6E4}">
                <adec:decorative xmlns:adec="http://schemas.microsoft.com/office/drawing/2017/decorative" xmlns="" val="1"/>
              </a:ext>
            </a:extLst>
          </p:cNvPr>
          <p:cNvCxnSpPr>
            <a:cxnSpLocks/>
          </p:cNvCxnSpPr>
          <p:nvPr/>
        </p:nvCxnSpPr>
        <p:spPr>
          <a:xfrm>
            <a:off x="6539896" y="484822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21" name="Graphic 20" descr="User" title="Icon - Presenter Name">
            <a:extLst>
              <a:ext uri="{FF2B5EF4-FFF2-40B4-BE49-F238E27FC236}">
                <a16:creationId xmlns:a16="http://schemas.microsoft.com/office/drawing/2014/main" xmlns="" id="{97242EBD-470B-4FB1-9B4C-E6DCB282152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82150" y="5034270"/>
            <a:ext cx="218900" cy="218900"/>
          </a:xfrm>
          <a:prstGeom prst="rect">
            <a:avLst/>
          </a:prstGeom>
        </p:spPr>
      </p:pic>
      <p:sp>
        <p:nvSpPr>
          <p:cNvPr id="3" name="Subtitle 2">
            <a:extLst>
              <a:ext uri="{FF2B5EF4-FFF2-40B4-BE49-F238E27FC236}">
                <a16:creationId xmlns:a16="http://schemas.microsoft.com/office/drawing/2014/main" xmlns="" id="{565124A8-7554-4DB8-896F-F9946B9CF1F9}"/>
              </a:ext>
            </a:extLst>
          </p:cNvPr>
          <p:cNvSpPr>
            <a:spLocks noGrp="1"/>
          </p:cNvSpPr>
          <p:nvPr>
            <p:ph type="subTitle" idx="1"/>
          </p:nvPr>
        </p:nvSpPr>
        <p:spPr bwMode="gray"/>
        <p:txBody>
          <a:bodyPr/>
          <a:lstStyle/>
          <a:p>
            <a:r>
              <a:rPr lang="sr-Latn-RS" smtClean="0"/>
              <a:t>Biljana </a:t>
            </a:r>
            <a:r>
              <a:rPr lang="sr-Latn-RS" smtClean="0"/>
              <a:t>Ćirković</a:t>
            </a:r>
            <a:endParaRPr lang="sr-Latn-RS"/>
          </a:p>
        </p:txBody>
      </p:sp>
      <p:pic>
        <p:nvPicPr>
          <p:cNvPr id="25" name="Graphic 24" descr="Smart Phone" title="Icon - Presenter Phone Number">
            <a:extLst>
              <a:ext uri="{FF2B5EF4-FFF2-40B4-BE49-F238E27FC236}">
                <a16:creationId xmlns:a16="http://schemas.microsoft.com/office/drawing/2014/main" xmlns="" id="{B1BC719A-AAF0-4DB7-9856-CF7AC6A9880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82150" y="5388742"/>
            <a:ext cx="218900" cy="218900"/>
          </a:xfrm>
          <a:prstGeom prst="rect">
            <a:avLst/>
          </a:prstGeom>
        </p:spPr>
      </p:pic>
      <p:sp>
        <p:nvSpPr>
          <p:cNvPr id="18" name="Text Placeholder 17">
            <a:extLst>
              <a:ext uri="{FF2B5EF4-FFF2-40B4-BE49-F238E27FC236}">
                <a16:creationId xmlns:a16="http://schemas.microsoft.com/office/drawing/2014/main" xmlns="" id="{31CED8F1-B63A-4FD2-9699-34AD761A8805}"/>
              </a:ext>
            </a:extLst>
          </p:cNvPr>
          <p:cNvSpPr>
            <a:spLocks noGrp="1"/>
          </p:cNvSpPr>
          <p:nvPr>
            <p:ph type="body" sz="quarter" idx="12"/>
          </p:nvPr>
        </p:nvSpPr>
        <p:spPr bwMode="gray">
          <a:xfrm>
            <a:off x="6905625" y="5412943"/>
            <a:ext cx="3206750" cy="247650"/>
          </a:xfrm>
        </p:spPr>
        <p:txBody>
          <a:bodyPr/>
          <a:lstStyle/>
          <a:p>
            <a:r>
              <a:rPr lang="sr-Latn-RS" dirty="0" smtClean="0"/>
              <a:t>066 427 527</a:t>
            </a:r>
            <a:endParaRPr lang="en-US" dirty="0"/>
          </a:p>
        </p:txBody>
      </p:sp>
      <p:pic>
        <p:nvPicPr>
          <p:cNvPr id="23" name="Graphic 22" descr="Envelope" title="Icon Presenter Email">
            <a:extLst>
              <a:ext uri="{FF2B5EF4-FFF2-40B4-BE49-F238E27FC236}">
                <a16:creationId xmlns:a16="http://schemas.microsoft.com/office/drawing/2014/main" xmlns="" id="{D99072B1-8690-4652-9009-362F46A213C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6582150" y="5780263"/>
            <a:ext cx="218900" cy="218900"/>
          </a:xfrm>
          <a:prstGeom prst="rect">
            <a:avLst/>
          </a:prstGeom>
        </p:spPr>
      </p:pic>
      <p:sp>
        <p:nvSpPr>
          <p:cNvPr id="19" name="Text Placeholder 18">
            <a:extLst>
              <a:ext uri="{FF2B5EF4-FFF2-40B4-BE49-F238E27FC236}">
                <a16:creationId xmlns:a16="http://schemas.microsoft.com/office/drawing/2014/main" xmlns="" id="{E48632CD-1506-46F5-A0DE-640903269D93}"/>
              </a:ext>
            </a:extLst>
          </p:cNvPr>
          <p:cNvSpPr>
            <a:spLocks noGrp="1"/>
          </p:cNvSpPr>
          <p:nvPr>
            <p:ph type="body" sz="quarter" idx="13"/>
          </p:nvPr>
        </p:nvSpPr>
        <p:spPr bwMode="gray">
          <a:xfrm>
            <a:off x="6905625" y="5768111"/>
            <a:ext cx="3206750" cy="247650"/>
          </a:xfrm>
        </p:spPr>
        <p:txBody>
          <a:bodyPr/>
          <a:lstStyle/>
          <a:p>
            <a:r>
              <a:rPr lang="sr-Latn-RS" dirty="0" smtClean="0"/>
              <a:t>bcirkovic@</a:t>
            </a:r>
            <a:r>
              <a:rPr lang="en-US" dirty="0" smtClean="0"/>
              <a:t>live.com</a:t>
            </a:r>
            <a:endParaRPr lang="en-US" dirty="0"/>
          </a:p>
        </p:txBody>
      </p:sp>
      <p:sp>
        <p:nvSpPr>
          <p:cNvPr id="26" name="Text Placeholder 18">
            <a:extLst>
              <a:ext uri="{FF2B5EF4-FFF2-40B4-BE49-F238E27FC236}">
                <a16:creationId xmlns:a16="http://schemas.microsoft.com/office/drawing/2014/main" xmlns="" id="{2EA3E05A-60C4-CD45-A7AC-1F20F4D95F6A}"/>
              </a:ext>
            </a:extLst>
          </p:cNvPr>
          <p:cNvSpPr txBox="1">
            <a:spLocks/>
          </p:cNvSpPr>
          <p:nvPr/>
        </p:nvSpPr>
        <p:spPr bwMode="gray">
          <a:xfrm>
            <a:off x="6905625" y="6123279"/>
            <a:ext cx="3206750"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856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xmlns="" id="{358B6C62-CDD6-4E2C-8BC8-699230D3934A}"/>
              </a:ext>
            </a:extLst>
          </p:cNvPr>
          <p:cNvSpPr>
            <a:spLocks noGrp="1"/>
          </p:cNvSpPr>
          <p:nvPr>
            <p:ph idx="1"/>
          </p:nvPr>
        </p:nvSpPr>
        <p:spPr>
          <a:xfrm>
            <a:off x="361245" y="349956"/>
            <a:ext cx="4419246" cy="3036711"/>
          </a:xfrm>
        </p:spPr>
        <p:txBody>
          <a:bodyPr/>
          <a:lstStyle/>
          <a:p>
            <a:pPr marL="0" indent="0">
              <a:buNone/>
            </a:pPr>
            <a:r>
              <a:rPr lang="sr-Latn-RS" sz="1600" dirty="0" smtClean="0">
                <a:solidFill>
                  <a:schemeClr val="tx1">
                    <a:lumMod val="75000"/>
                    <a:lumOff val="25000"/>
                  </a:schemeClr>
                </a:solidFill>
              </a:rPr>
              <a:t>S obzirom na to da smo više puta pre ovog časa govorili </a:t>
            </a:r>
            <a:r>
              <a:rPr lang="sr-Latn-RS" sz="1600" dirty="0" smtClean="0">
                <a:solidFill>
                  <a:schemeClr val="tx1">
                    <a:lumMod val="75000"/>
                    <a:lumOff val="25000"/>
                  </a:schemeClr>
                </a:solidFill>
              </a:rPr>
              <a:t>o vrstama komunikacije, formalnoj i neformalnoj komunikaciji, </a:t>
            </a:r>
            <a:r>
              <a:rPr lang="sr-Latn-RS" sz="1600" dirty="0" smtClean="0">
                <a:solidFill>
                  <a:schemeClr val="tx1">
                    <a:lumMod val="75000"/>
                    <a:lumOff val="25000"/>
                  </a:schemeClr>
                </a:solidFill>
              </a:rPr>
              <a:t>poslovnom bontonu, pravilima telefonskog razgovora i slično, sada sam želela da ovu temu učinim interesantnijom.</a:t>
            </a:r>
          </a:p>
          <a:p>
            <a:pPr marL="0" indent="0">
              <a:buNone/>
            </a:pPr>
            <a:r>
              <a:rPr lang="sr-Latn-RS" sz="1600" dirty="0" smtClean="0">
                <a:solidFill>
                  <a:schemeClr val="tx1">
                    <a:lumMod val="75000"/>
                    <a:lumOff val="25000"/>
                  </a:schemeClr>
                </a:solidFill>
              </a:rPr>
              <a:t>Po preporuci za realizaciju nastave, učenici su </a:t>
            </a:r>
            <a:r>
              <a:rPr lang="sr-Latn-RS" sz="1600" dirty="0" smtClean="0">
                <a:solidFill>
                  <a:schemeClr val="tx1">
                    <a:lumMod val="75000"/>
                    <a:lumOff val="25000"/>
                  </a:schemeClr>
                </a:solidFill>
              </a:rPr>
              <a:t>igrali </a:t>
            </a:r>
            <a:r>
              <a:rPr lang="sr-Latn-RS" sz="1600" dirty="0" smtClean="0">
                <a:solidFill>
                  <a:schemeClr val="tx1">
                    <a:lumMod val="75000"/>
                    <a:lumOff val="25000"/>
                  </a:schemeClr>
                </a:solidFill>
              </a:rPr>
              <a:t>uloge, </a:t>
            </a:r>
            <a:r>
              <a:rPr lang="sr-Latn-RS" sz="1600" dirty="0" smtClean="0">
                <a:solidFill>
                  <a:schemeClr val="tx1">
                    <a:lumMod val="75000"/>
                    <a:lumOff val="25000"/>
                  </a:schemeClr>
                </a:solidFill>
              </a:rPr>
              <a:t>istraživali na internetu i pisali </a:t>
            </a:r>
            <a:r>
              <a:rPr lang="sr-Latn-RS" sz="1600" dirty="0" smtClean="0">
                <a:solidFill>
                  <a:schemeClr val="tx1">
                    <a:lumMod val="75000"/>
                    <a:lumOff val="25000"/>
                  </a:schemeClr>
                </a:solidFill>
              </a:rPr>
              <a:t>eseje, simulirali telefonski </a:t>
            </a:r>
            <a:r>
              <a:rPr lang="sr-Latn-RS" sz="1600" dirty="0" smtClean="0">
                <a:solidFill>
                  <a:schemeClr val="tx1">
                    <a:lumMod val="75000"/>
                    <a:lumOff val="25000"/>
                  </a:schemeClr>
                </a:solidFill>
              </a:rPr>
              <a:t>razgovor</a:t>
            </a:r>
            <a:r>
              <a:rPr lang="sr-Latn-RS" sz="1600" dirty="0">
                <a:solidFill>
                  <a:schemeClr val="tx1">
                    <a:lumMod val="75000"/>
                    <a:lumOff val="25000"/>
                  </a:schemeClr>
                </a:solidFill>
              </a:rPr>
              <a:t> </a:t>
            </a:r>
            <a:r>
              <a:rPr lang="sr-Latn-RS" sz="1600" dirty="0" smtClean="0">
                <a:solidFill>
                  <a:schemeClr val="tx1">
                    <a:lumMod val="75000"/>
                    <a:lumOff val="25000"/>
                  </a:schemeClr>
                </a:solidFill>
              </a:rPr>
              <a:t>i pisanje</a:t>
            </a:r>
            <a:r>
              <a:rPr lang="sr-Latn-RS" sz="1600" dirty="0" smtClean="0">
                <a:solidFill>
                  <a:schemeClr val="tx1">
                    <a:lumMod val="75000"/>
                    <a:lumOff val="25000"/>
                  </a:schemeClr>
                </a:solidFill>
              </a:rPr>
              <a:t> poslovnih mejlova.</a:t>
            </a:r>
            <a:endParaRPr lang="sr-Latn-RS" sz="1600" dirty="0" smtClean="0">
              <a:solidFill>
                <a:schemeClr val="tx1">
                  <a:lumMod val="75000"/>
                  <a:lumOff val="25000"/>
                </a:schemeClr>
              </a:solidFill>
            </a:endParaRPr>
          </a:p>
          <a:p>
            <a:pPr marL="0" indent="0">
              <a:buNone/>
            </a:pPr>
            <a:r>
              <a:rPr lang="sr-Latn-RS" sz="1600" dirty="0" smtClean="0">
                <a:solidFill>
                  <a:schemeClr val="tx1">
                    <a:lumMod val="75000"/>
                    <a:lumOff val="25000"/>
                  </a:schemeClr>
                </a:solidFill>
              </a:rPr>
              <a:t>Iz tog razloga su sada dobili zadatak da, kao projekat, izrade reklamu kao vid eksterne formalne komunikacije preduzeća sa svojim okruženjem. </a:t>
            </a:r>
            <a:r>
              <a:rPr lang="sr-Latn-RS" sz="1600" dirty="0" smtClean="0">
                <a:solidFill>
                  <a:schemeClr val="tx1">
                    <a:lumMod val="75000"/>
                    <a:lumOff val="25000"/>
                  </a:schemeClr>
                </a:solidFill>
              </a:rPr>
              <a:t>To je marketing (tržišna) poslovna komunikacija koja predstavlja skup aktivnosti pomoću kojih organizacija nastoji da svoje proizvode i usluge učini prepoznatljivim i prihvatljivim na tržištu.</a:t>
            </a:r>
            <a:endParaRPr lang="sr-Latn-RS" sz="1600" dirty="0" smtClean="0">
              <a:solidFill>
                <a:schemeClr val="tx1">
                  <a:lumMod val="75000"/>
                  <a:lumOff val="25000"/>
                </a:schemeClr>
              </a:solidFill>
            </a:endParaRPr>
          </a:p>
          <a:p>
            <a:pPr marL="0" indent="0">
              <a:buNone/>
            </a:pPr>
            <a:r>
              <a:rPr lang="sr-Latn-RS" sz="1600" dirty="0" smtClean="0">
                <a:solidFill>
                  <a:schemeClr val="tx1">
                    <a:lumMod val="75000"/>
                    <a:lumOff val="25000"/>
                  </a:schemeClr>
                </a:solidFill>
              </a:rPr>
              <a:t>Na taj način, po mom mišljenju, pružena je mogućnost </a:t>
            </a:r>
            <a:r>
              <a:rPr lang="sr-Latn-RS" sz="1600" dirty="0" smtClean="0">
                <a:solidFill>
                  <a:schemeClr val="tx1">
                    <a:lumMod val="75000"/>
                    <a:lumOff val="25000"/>
                  </a:schemeClr>
                </a:solidFill>
              </a:rPr>
              <a:t>da učenicima da iskažu svoje stvaralačke sposobnosti, da </a:t>
            </a:r>
            <a:r>
              <a:rPr lang="sr-Latn-RS" sz="1600" dirty="0" smtClean="0">
                <a:solidFill>
                  <a:schemeClr val="tx1">
                    <a:lumMod val="75000"/>
                    <a:lumOff val="25000"/>
                  </a:schemeClr>
                </a:solidFill>
              </a:rPr>
              <a:t>se pripreme za stvarni poslovni svet, steknu još neke veštine i kompetencije, primene znanja iz drugih predmeta. </a:t>
            </a:r>
            <a:endParaRPr lang="en-US" sz="1600" dirty="0">
              <a:solidFill>
                <a:schemeClr val="tx1">
                  <a:lumMod val="75000"/>
                  <a:lumOff val="25000"/>
                </a:schemeClr>
              </a:solidFill>
            </a:endParaRPr>
          </a:p>
        </p:txBody>
      </p:sp>
      <p:pic>
        <p:nvPicPr>
          <p:cNvPr id="11" name="Picture Placeholder 7" descr="A woman walking down the road talking on her phone">
            <a:extLst>
              <a:ext uri="{FF2B5EF4-FFF2-40B4-BE49-F238E27FC236}">
                <a16:creationId xmlns:a16="http://schemas.microsoft.com/office/drawing/2014/main" xmlns="" id="{7FB89A62-CAB5-4BD1-B89F-0A0F3809BA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3050" y="-79023"/>
            <a:ext cx="6406950" cy="4400548"/>
          </a:xfrm>
          <a:prstGeom prst="rect">
            <a:avLst/>
          </a:prstGeom>
          <a:solidFill>
            <a:schemeClr val="tx1">
              <a:alpha val="70000"/>
            </a:schemeClr>
          </a:solidFill>
          <a:ln w="12700" cap="flat" cmpd="sng" algn="ctr">
            <a:noFill/>
            <a:prstDash val="solid"/>
            <a:miter lim="800000"/>
          </a:ln>
          <a:effectLst/>
        </p:spPr>
      </p:pic>
      <p:sp>
        <p:nvSpPr>
          <p:cNvPr id="4" name="Title 3">
            <a:extLst>
              <a:ext uri="{FF2B5EF4-FFF2-40B4-BE49-F238E27FC236}">
                <a16:creationId xmlns:a16="http://schemas.microsoft.com/office/drawing/2014/main" xmlns="" id="{A03D6D45-09FB-4A71-8BA9-C71413D258DB}"/>
              </a:ext>
            </a:extLst>
          </p:cNvPr>
          <p:cNvSpPr>
            <a:spLocks noGrp="1"/>
          </p:cNvSpPr>
          <p:nvPr>
            <p:ph type="title"/>
          </p:nvPr>
        </p:nvSpPr>
        <p:spPr bwMode="ltGray">
          <a:xfrm>
            <a:off x="5658103" y="4060473"/>
            <a:ext cx="5749483" cy="1343026"/>
          </a:xfrm>
        </p:spPr>
        <p:txBody>
          <a:bodyPr/>
          <a:lstStyle/>
          <a:p>
            <a:r>
              <a:rPr lang="sr-Latn-RS" dirty="0" smtClean="0"/>
              <a:t>Nastavna jedinica:</a:t>
            </a:r>
            <a:br>
              <a:rPr lang="sr-Latn-RS" dirty="0" smtClean="0"/>
            </a:br>
            <a:r>
              <a:rPr lang="sr-Latn-RS" dirty="0" smtClean="0"/>
              <a:t>Formalna i neformalna komunikacija</a:t>
            </a:r>
            <a:endParaRPr lang="en-US" dirty="0"/>
          </a:p>
        </p:txBody>
      </p:sp>
      <p:cxnSp>
        <p:nvCxnSpPr>
          <p:cNvPr id="45" name="Straight Connector 44">
            <a:extLst>
              <a:ext uri="{FF2B5EF4-FFF2-40B4-BE49-F238E27FC236}">
                <a16:creationId xmlns:a16="http://schemas.microsoft.com/office/drawing/2014/main" xmlns="" id="{68893E2F-227D-4472-B59F-3DEBF46C0EDC}"/>
              </a:ext>
              <a:ext uri="{C183D7F6-B498-43B3-948B-1728B52AA6E4}">
                <adec:decorative xmlns:adec="http://schemas.microsoft.com/office/drawing/2017/decorative" xmlns="" val="1"/>
              </a:ext>
            </a:extLst>
          </p:cNvPr>
          <p:cNvCxnSpPr>
            <a:cxnSpLocks/>
          </p:cNvCxnSpPr>
          <p:nvPr/>
        </p:nvCxnSpPr>
        <p:spPr bwMode="ltGray">
          <a:xfrm>
            <a:off x="5657669" y="5491163"/>
            <a:ext cx="5750421"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xmlns="" id="{CAA3871B-5A80-4D63-B9BD-FFAB1FF70683}"/>
              </a:ext>
            </a:extLst>
          </p:cNvPr>
          <p:cNvSpPr>
            <a:spLocks noGrp="1"/>
          </p:cNvSpPr>
          <p:nvPr>
            <p:ph type="body" sz="quarter" idx="14"/>
          </p:nvPr>
        </p:nvSpPr>
        <p:spPr bwMode="gray">
          <a:xfrm>
            <a:off x="5658442" y="5491163"/>
            <a:ext cx="5844936" cy="1169640"/>
          </a:xfrm>
        </p:spPr>
        <p:txBody>
          <a:bodyPr/>
          <a:lstStyle/>
          <a:p>
            <a:r>
              <a:rPr lang="sr-Latn-RS" sz="1000" dirty="0" smtClean="0"/>
              <a:t>Ova nastavna jedinica je u sklopu modula „komunikacija i pravila poslovnog bontona u različitim vrstama komunikacije“. </a:t>
            </a:r>
          </a:p>
          <a:p>
            <a:r>
              <a:rPr lang="sr-Latn-RS" sz="1000" dirty="0" smtClean="0"/>
              <a:t>Cilj modula je osposobljavanje učenika za komunikaciju u skladu sa pravilima poslovnog bontona. </a:t>
            </a:r>
            <a:endParaRPr lang="sr-Latn-RS" sz="1000" dirty="0" smtClean="0"/>
          </a:p>
          <a:p>
            <a:r>
              <a:rPr lang="sr-Latn-RS" sz="1000" dirty="0" smtClean="0"/>
              <a:t>Jedan od ciljeva predmeta kancelarijsko poslovanje je usvajanje poslovnog ponašanja kao preduslova za uspešnu poslovnu komunikaciju.</a:t>
            </a:r>
          </a:p>
          <a:p>
            <a:endParaRPr lang="en-US" sz="1200" dirty="0"/>
          </a:p>
        </p:txBody>
      </p:sp>
      <p:sp>
        <p:nvSpPr>
          <p:cNvPr id="3" name="Slide Number Placeholder 2">
            <a:extLst>
              <a:ext uri="{FF2B5EF4-FFF2-40B4-BE49-F238E27FC236}">
                <a16:creationId xmlns:a16="http://schemas.microsoft.com/office/drawing/2014/main" xmlns="" id="{AAEF3E39-2332-4C12-9142-1DB674D9F855}"/>
              </a:ext>
            </a:extLst>
          </p:cNvPr>
          <p:cNvSpPr>
            <a:spLocks noGrp="1"/>
          </p:cNvSpPr>
          <p:nvPr>
            <p:ph type="sldNum" sz="quarter" idx="11"/>
          </p:nvPr>
        </p:nvSpPr>
        <p:spPr/>
        <p:txBody>
          <a:bodyPr/>
          <a:lstStyle/>
          <a:p>
            <a:fld id="{4B73C415-D670-4716-A5EC-CC4D52CA2BAC}" type="slidenum">
              <a:rPr lang="en-US" smtClean="0"/>
              <a:pPr/>
              <a:t>2</a:t>
            </a:fld>
            <a:endParaRPr lang="en-US" dirty="0"/>
          </a:p>
        </p:txBody>
      </p:sp>
    </p:spTree>
    <p:extLst>
      <p:ext uri="{BB962C8B-B14F-4D97-AF65-F5344CB8AC3E}">
        <p14:creationId xmlns:p14="http://schemas.microsoft.com/office/powerpoint/2010/main" val="353066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428ED-E8E6-4EBE-8C7C-8E6E2E5012C8}"/>
              </a:ext>
            </a:extLst>
          </p:cNvPr>
          <p:cNvSpPr>
            <a:spLocks noGrp="1"/>
          </p:cNvSpPr>
          <p:nvPr>
            <p:ph type="title"/>
          </p:nvPr>
        </p:nvSpPr>
        <p:spPr/>
        <p:txBody>
          <a:bodyPr/>
          <a:lstStyle/>
          <a:p>
            <a:r>
              <a:rPr lang="sr-Latn-RS" dirty="0" smtClean="0"/>
              <a:t>Projekat: Izraditi reklamu preduzeća </a:t>
            </a:r>
            <a:br>
              <a:rPr lang="sr-Latn-RS" dirty="0" smtClean="0"/>
            </a:br>
            <a:r>
              <a:rPr lang="sr-Latn-RS" sz="1800" dirty="0" smtClean="0"/>
              <a:t>(flajer, objavu za društvene mreže, promotivni film ili bilo koji vid reklame)</a:t>
            </a:r>
            <a:endParaRPr lang="en-US" sz="1800" dirty="0"/>
          </a:p>
        </p:txBody>
      </p:sp>
      <p:pic>
        <p:nvPicPr>
          <p:cNvPr id="17" name="Picture Placeholder 16" descr="Laptop half open">
            <a:extLst>
              <a:ext uri="{FF2B5EF4-FFF2-40B4-BE49-F238E27FC236}">
                <a16:creationId xmlns:a16="http://schemas.microsoft.com/office/drawing/2014/main" xmlns="" id="{6449BBFB-CA06-403B-A774-11459956BDA0}"/>
              </a:ext>
            </a:extLst>
          </p:cNvPr>
          <p:cNvPicPr>
            <a:picLocks noGrp="1" noChangeAspect="1"/>
          </p:cNvPicPr>
          <p:nvPr>
            <p:ph type="pic" sz="quarter" idx="41"/>
          </p:nvPr>
        </p:nvPicPr>
        <p:blipFill rotWithShape="1">
          <a:blip r:embed="rId3" cstate="screen">
            <a:extLst>
              <a:ext uri="{28A0092B-C50C-407E-A947-70E740481C1C}">
                <a14:useLocalDpi xmlns:a14="http://schemas.microsoft.com/office/drawing/2010/main"/>
              </a:ext>
            </a:extLst>
          </a:blip>
          <a:srcRect/>
          <a:stretch/>
        </p:blipFill>
        <p:spPr>
          <a:xfrm>
            <a:off x="431800" y="1735138"/>
            <a:ext cx="1979613" cy="1981200"/>
          </a:xfrm>
        </p:spPr>
      </p:pic>
      <p:sp>
        <p:nvSpPr>
          <p:cNvPr id="5" name="Text Placeholder 4">
            <a:extLst>
              <a:ext uri="{FF2B5EF4-FFF2-40B4-BE49-F238E27FC236}">
                <a16:creationId xmlns:a16="http://schemas.microsoft.com/office/drawing/2014/main" xmlns="" id="{A96AA788-5F14-43DB-B035-1BC6DA150990}"/>
              </a:ext>
            </a:extLst>
          </p:cNvPr>
          <p:cNvSpPr>
            <a:spLocks noGrp="1"/>
          </p:cNvSpPr>
          <p:nvPr>
            <p:ph type="body" sz="quarter" idx="17"/>
          </p:nvPr>
        </p:nvSpPr>
        <p:spPr/>
        <p:txBody>
          <a:bodyPr/>
          <a:lstStyle/>
          <a:p>
            <a:r>
              <a:rPr lang="sr-Latn-RS" sz="1600" dirty="0" smtClean="0"/>
              <a:t>Cilj časa</a:t>
            </a:r>
            <a:r>
              <a:rPr lang="sr-Latn-RS" dirty="0" smtClean="0"/>
              <a:t>:</a:t>
            </a:r>
            <a:endParaRPr lang="en-US" dirty="0"/>
          </a:p>
        </p:txBody>
      </p:sp>
      <p:cxnSp>
        <p:nvCxnSpPr>
          <p:cNvPr id="20" name="Straight Connector 19">
            <a:extLst>
              <a:ext uri="{FF2B5EF4-FFF2-40B4-BE49-F238E27FC236}">
                <a16:creationId xmlns:a16="http://schemas.microsoft.com/office/drawing/2014/main" xmlns="" id="{B674B9A6-D55C-478C-8D92-D0BFBCD7B598}"/>
              </a:ext>
              <a:ext uri="{C183D7F6-B498-43B3-948B-1728B52AA6E4}">
                <adec:decorative xmlns:adec="http://schemas.microsoft.com/office/drawing/2017/decorative" xmlns="" val="1"/>
              </a:ext>
            </a:extLst>
          </p:cNvPr>
          <p:cNvCxnSpPr>
            <a:cxnSpLocks/>
          </p:cNvCxnSpPr>
          <p:nvPr/>
        </p:nvCxnSpPr>
        <p:spPr>
          <a:xfrm>
            <a:off x="611413" y="4484234"/>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 id="{CE675343-79F8-46AA-B56E-932984AB75EE}"/>
              </a:ext>
            </a:extLst>
          </p:cNvPr>
          <p:cNvSpPr>
            <a:spLocks noGrp="1"/>
          </p:cNvSpPr>
          <p:nvPr>
            <p:ph type="body" sz="quarter" idx="18"/>
          </p:nvPr>
        </p:nvSpPr>
        <p:spPr>
          <a:xfrm>
            <a:off x="431800" y="4605832"/>
            <a:ext cx="1980000" cy="1648212"/>
          </a:xfrm>
        </p:spPr>
        <p:txBody>
          <a:bodyPr/>
          <a:lstStyle/>
          <a:p>
            <a:r>
              <a:rPr lang="sr-Latn-RS" dirty="0" smtClean="0"/>
              <a:t> Sticanje </a:t>
            </a:r>
            <a:r>
              <a:rPr lang="sr-Latn-RS" dirty="0" smtClean="0"/>
              <a:t>znanja  </a:t>
            </a:r>
            <a:r>
              <a:rPr lang="sr-Latn-RS" dirty="0" smtClean="0"/>
              <a:t>o </a:t>
            </a:r>
            <a:r>
              <a:rPr lang="sr-Latn-RS" dirty="0" smtClean="0"/>
              <a:t>pravilima komunikacije.</a:t>
            </a:r>
          </a:p>
          <a:p>
            <a:r>
              <a:rPr lang="sr-Latn-RS" dirty="0" smtClean="0"/>
              <a:t>Sticanje veština učenika za komunikaciju u skladu sa pravilima poslovnog bontona </a:t>
            </a:r>
            <a:endParaRPr lang="en-US" dirty="0"/>
          </a:p>
        </p:txBody>
      </p:sp>
      <p:pic>
        <p:nvPicPr>
          <p:cNvPr id="39" name="Picture Placeholder 38" descr="Woman looking puzzled while looking at a screen">
            <a:extLst>
              <a:ext uri="{FF2B5EF4-FFF2-40B4-BE49-F238E27FC236}">
                <a16:creationId xmlns:a16="http://schemas.microsoft.com/office/drawing/2014/main" xmlns="" id="{0DDAC36A-574D-4761-9BCF-874D3C265750}"/>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2771850" y="1735138"/>
            <a:ext cx="1979613" cy="1981200"/>
          </a:xfrm>
        </p:spPr>
      </p:pic>
      <p:sp>
        <p:nvSpPr>
          <p:cNvPr id="7" name="Text Placeholder 6">
            <a:extLst>
              <a:ext uri="{FF2B5EF4-FFF2-40B4-BE49-F238E27FC236}">
                <a16:creationId xmlns:a16="http://schemas.microsoft.com/office/drawing/2014/main" xmlns="" id="{1806F98B-6BF9-4D0F-B7E7-561F064602FD}"/>
              </a:ext>
            </a:extLst>
          </p:cNvPr>
          <p:cNvSpPr>
            <a:spLocks noGrp="1"/>
          </p:cNvSpPr>
          <p:nvPr>
            <p:ph type="body" sz="quarter" idx="33"/>
          </p:nvPr>
        </p:nvSpPr>
        <p:spPr/>
        <p:txBody>
          <a:bodyPr/>
          <a:lstStyle/>
          <a:p>
            <a:r>
              <a:rPr lang="sr-Latn-RS" sz="1600" dirty="0" smtClean="0"/>
              <a:t>Očekivani ishodi</a:t>
            </a:r>
            <a:r>
              <a:rPr lang="sr-Latn-RS" dirty="0" smtClean="0"/>
              <a:t>:</a:t>
            </a:r>
            <a:endParaRPr lang="en-US" dirty="0"/>
          </a:p>
        </p:txBody>
      </p:sp>
      <p:cxnSp>
        <p:nvCxnSpPr>
          <p:cNvPr id="21" name="Straight Connector 20">
            <a:extLst>
              <a:ext uri="{FF2B5EF4-FFF2-40B4-BE49-F238E27FC236}">
                <a16:creationId xmlns:a16="http://schemas.microsoft.com/office/drawing/2014/main" xmlns="" id="{5A0322F4-E79A-4E4D-98CA-2DC1692F90C3}"/>
              </a:ext>
              <a:ext uri="{C183D7F6-B498-43B3-948B-1728B52AA6E4}">
                <adec:decorative xmlns:adec="http://schemas.microsoft.com/office/drawing/2017/decorative" xmlns="" val="1"/>
              </a:ext>
            </a:extLst>
          </p:cNvPr>
          <p:cNvCxnSpPr>
            <a:cxnSpLocks/>
          </p:cNvCxnSpPr>
          <p:nvPr/>
        </p:nvCxnSpPr>
        <p:spPr>
          <a:xfrm>
            <a:off x="2861850" y="4484234"/>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xmlns="" id="{93694D25-DE51-4F33-9ED7-7D9F4891DD93}"/>
              </a:ext>
            </a:extLst>
          </p:cNvPr>
          <p:cNvSpPr>
            <a:spLocks noGrp="1"/>
          </p:cNvSpPr>
          <p:nvPr>
            <p:ph type="body" sz="quarter" idx="34"/>
          </p:nvPr>
        </p:nvSpPr>
        <p:spPr>
          <a:xfrm>
            <a:off x="2771850" y="4605831"/>
            <a:ext cx="1980000" cy="2180732"/>
          </a:xfrm>
        </p:spPr>
        <p:txBody>
          <a:bodyPr/>
          <a:lstStyle/>
          <a:p>
            <a:r>
              <a:rPr lang="sr-Latn-RS" sz="1000" dirty="0" smtClean="0"/>
              <a:t>Na kraju časa učenik će biti u stanju da  razlikuje </a:t>
            </a:r>
            <a:r>
              <a:rPr lang="sr-Latn-RS" sz="1000" dirty="0" smtClean="0"/>
              <a:t>različite vrste komunikacije i njihove prednosti i </a:t>
            </a:r>
            <a:r>
              <a:rPr lang="sr-Latn-RS" sz="1000" dirty="0" smtClean="0"/>
              <a:t>nedostatke</a:t>
            </a:r>
          </a:p>
          <a:p>
            <a:r>
              <a:rPr lang="sr-Latn-RS" sz="1000" dirty="0" smtClean="0"/>
              <a:t>Na kraju časa učenik će moći da razlikuje namenu različitih sredstava komunikacije i koristi ih</a:t>
            </a:r>
          </a:p>
          <a:p>
            <a:r>
              <a:rPr lang="sr-Latn-RS" sz="1000" dirty="0" smtClean="0"/>
              <a:t>Na kraju časa učenik će naučiti da se ponaša u </a:t>
            </a:r>
            <a:r>
              <a:rPr lang="sr-Latn-RS" sz="1000" dirty="0" smtClean="0"/>
              <a:t>skladu sa pravilima poslovnog bontona u eksternoj komunikaciji</a:t>
            </a:r>
          </a:p>
          <a:p>
            <a:pPr marL="342900" indent="-342900">
              <a:buAutoNum type="arabicPeriod"/>
            </a:pPr>
            <a:endParaRPr lang="en-US" dirty="0"/>
          </a:p>
        </p:txBody>
      </p:sp>
      <p:pic>
        <p:nvPicPr>
          <p:cNvPr id="43" name="Picture Placeholder 42" descr="Desk from top with someone tapping on a mobile phone">
            <a:extLst>
              <a:ext uri="{FF2B5EF4-FFF2-40B4-BE49-F238E27FC236}">
                <a16:creationId xmlns:a16="http://schemas.microsoft.com/office/drawing/2014/main" xmlns="" id="{3A7E12C8-81B9-4B69-8557-9B66C1AD1251}"/>
              </a:ext>
            </a:extLst>
          </p:cNvPr>
          <p:cNvPicPr>
            <a:picLocks noGrp="1" noChangeAspect="1"/>
          </p:cNvPicPr>
          <p:nvPr>
            <p:ph type="pic" sz="quarter" idx="43"/>
          </p:nvPr>
        </p:nvPicPr>
        <p:blipFill rotWithShape="1">
          <a:blip r:embed="rId5" cstate="screen">
            <a:extLst>
              <a:ext uri="{28A0092B-C50C-407E-A947-70E740481C1C}">
                <a14:useLocalDpi xmlns:a14="http://schemas.microsoft.com/office/drawing/2010/main"/>
              </a:ext>
            </a:extLst>
          </a:blip>
          <a:srcRect/>
          <a:stretch/>
        </p:blipFill>
        <p:spPr>
          <a:xfrm>
            <a:off x="5112287" y="1735138"/>
            <a:ext cx="1979613" cy="1981200"/>
          </a:xfrm>
        </p:spPr>
      </p:pic>
      <p:cxnSp>
        <p:nvCxnSpPr>
          <p:cNvPr id="22" name="Straight Connector 21">
            <a:extLst>
              <a:ext uri="{FF2B5EF4-FFF2-40B4-BE49-F238E27FC236}">
                <a16:creationId xmlns:a16="http://schemas.microsoft.com/office/drawing/2014/main" xmlns="" id="{0DC27E82-D5C7-4AE4-BAF3-5DBB12CA0835}"/>
              </a:ext>
              <a:ext uri="{C183D7F6-B498-43B3-948B-1728B52AA6E4}">
                <adec:decorative xmlns:adec="http://schemas.microsoft.com/office/drawing/2017/decorative" xmlns="" val="1"/>
              </a:ext>
            </a:extLst>
          </p:cNvPr>
          <p:cNvCxnSpPr>
            <a:cxnSpLocks/>
          </p:cNvCxnSpPr>
          <p:nvPr/>
        </p:nvCxnSpPr>
        <p:spPr>
          <a:xfrm>
            <a:off x="5201900" y="4484234"/>
            <a:ext cx="180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xmlns="" id="{CC804944-6423-4C0F-ABB0-9CF01A05FD92}"/>
              </a:ext>
            </a:extLst>
          </p:cNvPr>
          <p:cNvSpPr>
            <a:spLocks noGrp="1"/>
          </p:cNvSpPr>
          <p:nvPr>
            <p:ph type="body" sz="quarter" idx="36"/>
          </p:nvPr>
        </p:nvSpPr>
        <p:spPr>
          <a:xfrm>
            <a:off x="5111900" y="4605832"/>
            <a:ext cx="1980000" cy="1241812"/>
          </a:xfrm>
        </p:spPr>
        <p:txBody>
          <a:bodyPr/>
          <a:lstStyle/>
          <a:p>
            <a:r>
              <a:rPr lang="sr-Latn-RS" dirty="0" smtClean="0"/>
              <a:t>Evaluacija je obavljena nakon što su učenici završili svoje zadatke postavljanjem upitnika</a:t>
            </a:r>
            <a:endParaRPr lang="en-US" dirty="0"/>
          </a:p>
        </p:txBody>
      </p:sp>
      <p:pic>
        <p:nvPicPr>
          <p:cNvPr id="71" name="Picture Placeholder 70" descr="Microchip pins">
            <a:extLst>
              <a:ext uri="{FF2B5EF4-FFF2-40B4-BE49-F238E27FC236}">
                <a16:creationId xmlns:a16="http://schemas.microsoft.com/office/drawing/2014/main" xmlns="" id="{C698E7AD-8D61-4952-9F38-6E6313EE4B05}"/>
              </a:ext>
            </a:extLst>
          </p:cNvPr>
          <p:cNvPicPr>
            <a:picLocks noGrp="1" noChangeAspect="1"/>
          </p:cNvPicPr>
          <p:nvPr>
            <p:ph type="pic" sz="quarter" idx="44"/>
          </p:nvPr>
        </p:nvPicPr>
        <p:blipFill>
          <a:blip r:embed="rId6"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xmlns="" id="{3BF93F76-B979-4659-9F60-ADD378371A4D}"/>
              </a:ext>
            </a:extLst>
          </p:cNvPr>
          <p:cNvSpPr>
            <a:spLocks noGrp="1"/>
          </p:cNvSpPr>
          <p:nvPr>
            <p:ph type="body" sz="quarter" idx="37"/>
          </p:nvPr>
        </p:nvSpPr>
        <p:spPr/>
        <p:txBody>
          <a:bodyPr/>
          <a:lstStyle/>
          <a:p>
            <a:r>
              <a:rPr lang="sr-Latn-RS" sz="1600" dirty="0"/>
              <a:t>K</a:t>
            </a:r>
            <a:r>
              <a:rPr lang="sr-Latn-RS" sz="1600" dirty="0" smtClean="0"/>
              <a:t>orelacija</a:t>
            </a:r>
            <a:r>
              <a:rPr lang="sr-Latn-RS" dirty="0" smtClean="0"/>
              <a:t>:</a:t>
            </a:r>
            <a:endParaRPr lang="en-US" dirty="0"/>
          </a:p>
        </p:txBody>
      </p:sp>
      <p:cxnSp>
        <p:nvCxnSpPr>
          <p:cNvPr id="23" name="Straight Connector 22">
            <a:extLst>
              <a:ext uri="{FF2B5EF4-FFF2-40B4-BE49-F238E27FC236}">
                <a16:creationId xmlns:a16="http://schemas.microsoft.com/office/drawing/2014/main" xmlns="" id="{8C3BE7D2-4C35-4BA9-9A98-1A6E17A84A71}"/>
              </a:ext>
              <a:ext uri="{C183D7F6-B498-43B3-948B-1728B52AA6E4}">
                <adec:decorative xmlns:adec="http://schemas.microsoft.com/office/drawing/2017/decorative" xmlns="" val="1"/>
              </a:ext>
            </a:extLst>
          </p:cNvPr>
          <p:cNvCxnSpPr>
            <a:cxnSpLocks/>
          </p:cNvCxnSpPr>
          <p:nvPr/>
        </p:nvCxnSpPr>
        <p:spPr>
          <a:xfrm>
            <a:off x="7541950" y="4484234"/>
            <a:ext cx="180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3" name="Picture Placeholder 62" descr="Tablet with screenshot of analytics">
            <a:extLst>
              <a:ext uri="{FF2B5EF4-FFF2-40B4-BE49-F238E27FC236}">
                <a16:creationId xmlns:a16="http://schemas.microsoft.com/office/drawing/2014/main" xmlns="" id="{DA70A5B7-C485-42A2-BB9D-2180002A6220}"/>
              </a:ext>
            </a:extLst>
          </p:cNvPr>
          <p:cNvPicPr>
            <a:picLocks noGrp="1" noChangeAspect="1"/>
          </p:cNvPicPr>
          <p:nvPr>
            <p:ph type="pic" sz="quarter" idx="45"/>
          </p:nvPr>
        </p:nvPicPr>
        <p:blipFill>
          <a:blip r:embed="rId7"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xmlns="" id="{B42EB40D-8479-42AF-A4AE-92D6BE6908B5}"/>
              </a:ext>
            </a:extLst>
          </p:cNvPr>
          <p:cNvSpPr>
            <a:spLocks noGrp="1"/>
          </p:cNvSpPr>
          <p:nvPr>
            <p:ph type="body" sz="quarter" idx="39"/>
          </p:nvPr>
        </p:nvSpPr>
        <p:spPr>
          <a:xfrm>
            <a:off x="9792000" y="3971432"/>
            <a:ext cx="1980000" cy="228035"/>
          </a:xfrm>
        </p:spPr>
        <p:txBody>
          <a:bodyPr/>
          <a:lstStyle/>
          <a:p>
            <a:r>
              <a:rPr lang="sr-Latn-RS" sz="1600" dirty="0" smtClean="0"/>
              <a:t>Međupredmetne kompetencije:</a:t>
            </a:r>
            <a:endParaRPr lang="en-US" sz="1600" dirty="0"/>
          </a:p>
        </p:txBody>
      </p:sp>
      <p:cxnSp>
        <p:nvCxnSpPr>
          <p:cNvPr id="24" name="Straight Connector 23">
            <a:extLst>
              <a:ext uri="{FF2B5EF4-FFF2-40B4-BE49-F238E27FC236}">
                <a16:creationId xmlns:a16="http://schemas.microsoft.com/office/drawing/2014/main" xmlns="" id="{75979D46-D664-4267-B673-E6B048C084A4}"/>
              </a:ext>
              <a:ext uri="{C183D7F6-B498-43B3-948B-1728B52AA6E4}">
                <adec:decorative xmlns:adec="http://schemas.microsoft.com/office/drawing/2017/decorative" xmlns="" val="1"/>
              </a:ext>
            </a:extLst>
          </p:cNvPr>
          <p:cNvCxnSpPr>
            <a:cxnSpLocks/>
          </p:cNvCxnSpPr>
          <p:nvPr/>
        </p:nvCxnSpPr>
        <p:spPr>
          <a:xfrm>
            <a:off x="9882000" y="4484234"/>
            <a:ext cx="180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xmlns="" id="{B79F4F6B-299B-431B-AD93-01AF893D8C92}"/>
              </a:ext>
            </a:extLst>
          </p:cNvPr>
          <p:cNvSpPr>
            <a:spLocks noGrp="1"/>
          </p:cNvSpPr>
          <p:nvPr>
            <p:ph type="sldNum" sz="quarter" idx="11"/>
          </p:nvPr>
        </p:nvSpPr>
        <p:spPr/>
        <p:txBody>
          <a:bodyPr/>
          <a:lstStyle/>
          <a:p>
            <a:fld id="{4B73C415-D670-4716-A5EC-CC4D52CA2BAC}" type="slidenum">
              <a:rPr lang="en-US" smtClean="0"/>
              <a:pPr/>
              <a:t>3</a:t>
            </a:fld>
            <a:endParaRPr lang="en-US" dirty="0"/>
          </a:p>
        </p:txBody>
      </p:sp>
      <p:sp>
        <p:nvSpPr>
          <p:cNvPr id="4" name="Text Placeholder 3"/>
          <p:cNvSpPr>
            <a:spLocks noGrp="1"/>
          </p:cNvSpPr>
          <p:nvPr>
            <p:ph type="body" sz="quarter" idx="35"/>
          </p:nvPr>
        </p:nvSpPr>
        <p:spPr/>
        <p:txBody>
          <a:bodyPr/>
          <a:lstStyle/>
          <a:p>
            <a:r>
              <a:rPr lang="sr-Latn-RS" sz="1600" dirty="0" smtClean="0"/>
              <a:t>Evaluacija</a:t>
            </a:r>
            <a:r>
              <a:rPr lang="sr-Latn-RS" dirty="0" smtClean="0"/>
              <a:t>:</a:t>
            </a:r>
            <a:endParaRPr lang="sr-Latn-RS" dirty="0"/>
          </a:p>
        </p:txBody>
      </p:sp>
      <p:sp>
        <p:nvSpPr>
          <p:cNvPr id="9" name="Text Placeholder 8"/>
          <p:cNvSpPr>
            <a:spLocks noGrp="1"/>
          </p:cNvSpPr>
          <p:nvPr>
            <p:ph type="body" sz="quarter" idx="38"/>
          </p:nvPr>
        </p:nvSpPr>
        <p:spPr>
          <a:xfrm>
            <a:off x="7451950" y="4605832"/>
            <a:ext cx="1980000" cy="1851412"/>
          </a:xfrm>
        </p:spPr>
        <p:txBody>
          <a:bodyPr/>
          <a:lstStyle/>
          <a:p>
            <a:r>
              <a:rPr lang="sr-Latn-RS" dirty="0" smtClean="0"/>
              <a:t>Računarstvo i informatika</a:t>
            </a:r>
          </a:p>
          <a:p>
            <a:r>
              <a:rPr lang="sr-Latn-RS" dirty="0" smtClean="0"/>
              <a:t>Obuka u virtuelnom preduzeću</a:t>
            </a:r>
          </a:p>
          <a:p>
            <a:r>
              <a:rPr lang="sr-Latn-RS" dirty="0" smtClean="0"/>
              <a:t>Preduzetništvo</a:t>
            </a:r>
          </a:p>
          <a:p>
            <a:r>
              <a:rPr lang="sr-Latn-RS" dirty="0" smtClean="0"/>
              <a:t>Marketing</a:t>
            </a:r>
          </a:p>
          <a:p>
            <a:endParaRPr lang="sr-Latn-RS" dirty="0" smtClean="0"/>
          </a:p>
          <a:p>
            <a:endParaRPr lang="sr-Latn-RS" dirty="0"/>
          </a:p>
        </p:txBody>
      </p:sp>
      <p:sp>
        <p:nvSpPr>
          <p:cNvPr id="16" name="Text Placeholder 15"/>
          <p:cNvSpPr>
            <a:spLocks noGrp="1"/>
          </p:cNvSpPr>
          <p:nvPr>
            <p:ph type="body" sz="quarter" idx="40"/>
          </p:nvPr>
        </p:nvSpPr>
        <p:spPr>
          <a:xfrm>
            <a:off x="9792000" y="4605832"/>
            <a:ext cx="1980000" cy="1851412"/>
          </a:xfrm>
        </p:spPr>
        <p:txBody>
          <a:bodyPr/>
          <a:lstStyle/>
          <a:p>
            <a:r>
              <a:rPr lang="sr-Latn-RS" sz="1000" dirty="0" smtClean="0"/>
              <a:t>Digitalna kompetencija</a:t>
            </a:r>
          </a:p>
          <a:p>
            <a:r>
              <a:rPr lang="sr-Latn-RS" sz="1000" dirty="0" smtClean="0"/>
              <a:t>Preduzimljivost i orijentacija prema preduzetništvu</a:t>
            </a:r>
          </a:p>
          <a:p>
            <a:r>
              <a:rPr lang="sr-Latn-RS" sz="1000" dirty="0" smtClean="0"/>
              <a:t>Kompetencija za celoživotno učenje</a:t>
            </a:r>
          </a:p>
          <a:p>
            <a:r>
              <a:rPr lang="sr-Latn-RS" sz="1000" dirty="0" smtClean="0"/>
              <a:t>Estetska  kompetencija</a:t>
            </a:r>
          </a:p>
          <a:p>
            <a:r>
              <a:rPr lang="sr-Latn-RS" sz="1000" dirty="0" smtClean="0"/>
              <a:t>Komunikacija</a:t>
            </a:r>
          </a:p>
        </p:txBody>
      </p:sp>
    </p:spTree>
    <p:extLst>
      <p:ext uri="{BB962C8B-B14F-4D97-AF65-F5344CB8AC3E}">
        <p14:creationId xmlns:p14="http://schemas.microsoft.com/office/powerpoint/2010/main" val="374517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B75A2-ED76-4879-9DA8-A4CFA762DB80}"/>
              </a:ext>
            </a:extLst>
          </p:cNvPr>
          <p:cNvSpPr>
            <a:spLocks noGrp="1"/>
          </p:cNvSpPr>
          <p:nvPr>
            <p:ph type="title"/>
          </p:nvPr>
        </p:nvSpPr>
        <p:spPr/>
        <p:txBody>
          <a:bodyPr/>
          <a:lstStyle/>
          <a:p>
            <a:r>
              <a:rPr lang="sr-Latn-RS" dirty="0" smtClean="0"/>
              <a:t>Tok časa</a:t>
            </a:r>
            <a:endParaRPr lang="en-US" dirty="0"/>
          </a:p>
        </p:txBody>
      </p:sp>
      <p:sp>
        <p:nvSpPr>
          <p:cNvPr id="18" name="Text Placeholder 17">
            <a:extLst>
              <a:ext uri="{FF2B5EF4-FFF2-40B4-BE49-F238E27FC236}">
                <a16:creationId xmlns:a16="http://schemas.microsoft.com/office/drawing/2014/main" xmlns="" id="{5314AEEE-BE7A-4B9C-84EC-8DB17BE9E83B}"/>
              </a:ext>
            </a:extLst>
          </p:cNvPr>
          <p:cNvSpPr>
            <a:spLocks noGrp="1"/>
          </p:cNvSpPr>
          <p:nvPr>
            <p:ph type="body" sz="quarter" idx="32"/>
          </p:nvPr>
        </p:nvSpPr>
        <p:spPr/>
        <p:txBody>
          <a:bodyPr/>
          <a:lstStyle/>
          <a:p>
            <a:r>
              <a:rPr lang="sr-Latn-RS" sz="1000" dirty="0" smtClean="0"/>
              <a:t>Komunikacija se obavlja putem mejl naloga otvorenog za potrebe nastave na daljinu za predmet kancelarijsko poslovanje</a:t>
            </a:r>
            <a:endParaRPr lang="en-US" sz="1000" dirty="0"/>
          </a:p>
        </p:txBody>
      </p:sp>
      <p:sp>
        <p:nvSpPr>
          <p:cNvPr id="3" name="Content Placeholder 2">
            <a:extLst>
              <a:ext uri="{FF2B5EF4-FFF2-40B4-BE49-F238E27FC236}">
                <a16:creationId xmlns:a16="http://schemas.microsoft.com/office/drawing/2014/main" xmlns="" id="{34BFB630-797D-4BB3-8868-CBF96653612F}"/>
              </a:ext>
            </a:extLst>
          </p:cNvPr>
          <p:cNvSpPr>
            <a:spLocks noGrp="1"/>
          </p:cNvSpPr>
          <p:nvPr>
            <p:ph idx="1"/>
          </p:nvPr>
        </p:nvSpPr>
        <p:spPr>
          <a:xfrm>
            <a:off x="431800" y="1728000"/>
            <a:ext cx="3600000" cy="720000"/>
          </a:xfrm>
          <a:solidFill>
            <a:schemeClr val="tx1">
              <a:lumMod val="75000"/>
              <a:lumOff val="25000"/>
            </a:schemeClr>
          </a:solidFill>
          <a:ln w="31750" cap="sq">
            <a:solidFill>
              <a:schemeClr val="accent1">
                <a:lumMod val="75000"/>
              </a:schemeClr>
            </a:solidFill>
          </a:ln>
        </p:spPr>
        <p:txBody>
          <a:bodyPr/>
          <a:lstStyle/>
          <a:p>
            <a:r>
              <a:rPr lang="sr-Latn-RS" dirty="0" smtClean="0"/>
              <a:t>Uvodni deo</a:t>
            </a:r>
          </a:p>
        </p:txBody>
      </p:sp>
      <p:sp>
        <p:nvSpPr>
          <p:cNvPr id="15" name="Content Placeholder 14">
            <a:extLst>
              <a:ext uri="{FF2B5EF4-FFF2-40B4-BE49-F238E27FC236}">
                <a16:creationId xmlns:a16="http://schemas.microsoft.com/office/drawing/2014/main" xmlns="" id="{989F7C25-3463-4C76-A455-D20A31232606}"/>
              </a:ext>
            </a:extLst>
          </p:cNvPr>
          <p:cNvSpPr>
            <a:spLocks noGrp="1"/>
          </p:cNvSpPr>
          <p:nvPr>
            <p:ph idx="14"/>
          </p:nvPr>
        </p:nvSpPr>
        <p:spPr>
          <a:xfrm>
            <a:off x="432000" y="2448000"/>
            <a:ext cx="3600000" cy="3917362"/>
          </a:xfrm>
        </p:spPr>
        <p:txBody>
          <a:bodyPr lIns="137160" rIns="137160"/>
          <a:lstStyle/>
          <a:p>
            <a:pPr>
              <a:buClr>
                <a:schemeClr val="tx1">
                  <a:lumMod val="75000"/>
                  <a:lumOff val="25000"/>
                </a:schemeClr>
              </a:buClr>
            </a:pPr>
            <a:r>
              <a:rPr lang="sr-Latn-RS" sz="1600" dirty="0" smtClean="0">
                <a:solidFill>
                  <a:schemeClr val="tx1">
                    <a:lumMod val="75000"/>
                    <a:lumOff val="25000"/>
                  </a:schemeClr>
                </a:solidFill>
              </a:rPr>
              <a:t>U uvodnom delu časa, učenici su imali zadatak da </a:t>
            </a:r>
            <a:r>
              <a:rPr lang="sr-Latn-RS" sz="1600" dirty="0" smtClean="0">
                <a:solidFill>
                  <a:schemeClr val="tx1">
                    <a:lumMod val="75000"/>
                    <a:lumOff val="25000"/>
                  </a:schemeClr>
                </a:solidFill>
              </a:rPr>
              <a:t>popune gugl upitnik na temu </a:t>
            </a:r>
            <a:r>
              <a:rPr lang="sr-Latn-RS" sz="1600" dirty="0" smtClean="0">
                <a:solidFill>
                  <a:schemeClr val="tx1">
                    <a:lumMod val="75000"/>
                    <a:lumOff val="25000"/>
                  </a:schemeClr>
                </a:solidFill>
              </a:rPr>
              <a:t>„naučili smo o komunikaciji“ kako bi obnovili prethodno gradivo</a:t>
            </a:r>
            <a:r>
              <a:rPr lang="sr-Latn-RS" sz="1600" dirty="0" smtClean="0">
                <a:solidFill>
                  <a:schemeClr val="tx1">
                    <a:lumMod val="75000"/>
                    <a:lumOff val="25000"/>
                  </a:schemeClr>
                </a:solidFill>
              </a:rPr>
              <a:t>.</a:t>
            </a:r>
          </a:p>
          <a:p>
            <a:pPr>
              <a:buClr>
                <a:schemeClr val="tx1">
                  <a:lumMod val="75000"/>
                  <a:lumOff val="25000"/>
                </a:schemeClr>
              </a:buClr>
            </a:pPr>
            <a:endParaRPr lang="en-US" sz="16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xmlns="" id="{9DD4EA26-D1CF-447D-9275-30DF8584DD69}"/>
              </a:ext>
            </a:extLst>
          </p:cNvPr>
          <p:cNvSpPr>
            <a:spLocks noGrp="1"/>
          </p:cNvSpPr>
          <p:nvPr>
            <p:ph idx="12"/>
          </p:nvPr>
        </p:nvSpPr>
        <p:spPr>
          <a:solidFill>
            <a:schemeClr val="tx1">
              <a:lumMod val="75000"/>
              <a:lumOff val="25000"/>
            </a:schemeClr>
          </a:solidFill>
          <a:ln w="31750" cap="sq">
            <a:solidFill>
              <a:schemeClr val="accent2">
                <a:lumMod val="75000"/>
              </a:schemeClr>
            </a:solidFill>
          </a:ln>
        </p:spPr>
        <p:txBody>
          <a:bodyPr/>
          <a:lstStyle/>
          <a:p>
            <a:r>
              <a:rPr lang="sr-Latn-RS" dirty="0" smtClean="0"/>
              <a:t>Glavni deo </a:t>
            </a:r>
            <a:endParaRPr lang="en-US" dirty="0"/>
          </a:p>
        </p:txBody>
      </p:sp>
      <p:sp>
        <p:nvSpPr>
          <p:cNvPr id="16" name="Content Placeholder 15">
            <a:extLst>
              <a:ext uri="{FF2B5EF4-FFF2-40B4-BE49-F238E27FC236}">
                <a16:creationId xmlns:a16="http://schemas.microsoft.com/office/drawing/2014/main" xmlns="" id="{B992CF22-512B-4CE4-8046-E36F2B7A9AC4}"/>
              </a:ext>
            </a:extLst>
          </p:cNvPr>
          <p:cNvSpPr>
            <a:spLocks noGrp="1"/>
          </p:cNvSpPr>
          <p:nvPr>
            <p:ph idx="15"/>
          </p:nvPr>
        </p:nvSpPr>
        <p:spPr>
          <a:xfrm>
            <a:off x="4302000" y="2447999"/>
            <a:ext cx="3600000" cy="4178579"/>
          </a:xfrm>
        </p:spPr>
        <p:txBody>
          <a:bodyPr lIns="137160" rIns="137160"/>
          <a:lstStyle/>
          <a:p>
            <a:pPr>
              <a:buClr>
                <a:schemeClr val="tx1">
                  <a:lumMod val="75000"/>
                  <a:lumOff val="25000"/>
                </a:schemeClr>
              </a:buClr>
            </a:pPr>
            <a:r>
              <a:rPr lang="sr-Latn-RS" sz="1200" dirty="0" smtClean="0">
                <a:solidFill>
                  <a:schemeClr val="tx1">
                    <a:lumMod val="75000"/>
                    <a:lumOff val="25000"/>
                  </a:schemeClr>
                </a:solidFill>
              </a:rPr>
              <a:t>Nastavnik </a:t>
            </a:r>
            <a:r>
              <a:rPr lang="sr-Latn-RS" sz="1200" dirty="0" smtClean="0">
                <a:solidFill>
                  <a:schemeClr val="tx1">
                    <a:lumMod val="75000"/>
                    <a:lumOff val="25000"/>
                  </a:schemeClr>
                </a:solidFill>
              </a:rPr>
              <a:t>upoznaje učenike sa projektom</a:t>
            </a:r>
            <a:r>
              <a:rPr lang="sr-Latn-RS" sz="1200" dirty="0" smtClean="0">
                <a:solidFill>
                  <a:schemeClr val="tx1">
                    <a:lumMod val="75000"/>
                    <a:lumOff val="25000"/>
                  </a:schemeClr>
                </a:solidFill>
              </a:rPr>
              <a:t>. </a:t>
            </a:r>
            <a:r>
              <a:rPr lang="sr-Latn-RS" sz="1200" dirty="0" smtClean="0">
                <a:solidFill>
                  <a:schemeClr val="tx1">
                    <a:lumMod val="75000"/>
                    <a:lumOff val="25000"/>
                  </a:schemeClr>
                </a:solidFill>
              </a:rPr>
              <a:t>Njihov zadatak je da istraže na internetu o </a:t>
            </a:r>
            <a:r>
              <a:rPr lang="sr-Latn-RS" sz="1200" dirty="0" smtClean="0">
                <a:solidFill>
                  <a:schemeClr val="tx1">
                    <a:lumMod val="75000"/>
                    <a:lumOff val="25000"/>
                  </a:schemeClr>
                </a:solidFill>
              </a:rPr>
              <a:t>reklamama kao načinu marketing (tržišne) poslovne komunikacije preduzeća, da </a:t>
            </a:r>
            <a:r>
              <a:rPr lang="sr-Latn-RS" sz="1200" dirty="0" smtClean="0">
                <a:solidFill>
                  <a:schemeClr val="tx1">
                    <a:lumMod val="75000"/>
                    <a:lumOff val="25000"/>
                  </a:schemeClr>
                </a:solidFill>
              </a:rPr>
              <a:t>izvrše analizu reklama koje svakodnevno vidjaju,  da prikupe što više podataka o tome koje reklame daju najbolje rezultate i da zatim odaberu šta će raditi (flajer, objavu za društvene mreže, promotivni film itd.). To mogu uraditi za svoje virtuelno preduzeće ili neki svoj zamišljeni posao. Kada sakupe sve informacije, učenici pristupaju izradi reklame</a:t>
            </a:r>
            <a:r>
              <a:rPr lang="sr-Latn-RS" sz="1200" dirty="0" smtClean="0">
                <a:solidFill>
                  <a:schemeClr val="tx1">
                    <a:lumMod val="75000"/>
                    <a:lumOff val="25000"/>
                  </a:schemeClr>
                </a:solidFill>
              </a:rPr>
              <a:t>.</a:t>
            </a:r>
            <a:endParaRPr lang="sr-Latn-RS" sz="1200" dirty="0" smtClean="0">
              <a:solidFill>
                <a:schemeClr val="tx1">
                  <a:lumMod val="75000"/>
                  <a:lumOff val="25000"/>
                </a:schemeClr>
              </a:solidFill>
            </a:endParaRPr>
          </a:p>
          <a:p>
            <a:pPr>
              <a:buClr>
                <a:schemeClr val="tx1">
                  <a:lumMod val="75000"/>
                  <a:lumOff val="25000"/>
                </a:schemeClr>
              </a:buClr>
            </a:pPr>
            <a:r>
              <a:rPr lang="sr-Latn-RS" sz="1200" dirty="0" smtClean="0">
                <a:solidFill>
                  <a:schemeClr val="tx1">
                    <a:lumMod val="75000"/>
                    <a:lumOff val="25000"/>
                  </a:schemeClr>
                </a:solidFill>
              </a:rPr>
              <a:t>Nastavnik vrši individualizaciju pa </a:t>
            </a:r>
            <a:r>
              <a:rPr lang="sr-Latn-RS" sz="1200" dirty="0" smtClean="0">
                <a:solidFill>
                  <a:schemeClr val="tx1">
                    <a:lumMod val="75000"/>
                    <a:lumOff val="25000"/>
                  </a:schemeClr>
                </a:solidFill>
              </a:rPr>
              <a:t> </a:t>
            </a:r>
            <a:r>
              <a:rPr lang="sr-Latn-RS" sz="1200" dirty="0" smtClean="0">
                <a:solidFill>
                  <a:schemeClr val="tx1">
                    <a:lumMod val="75000"/>
                    <a:lumOff val="25000"/>
                  </a:schemeClr>
                </a:solidFill>
              </a:rPr>
              <a:t>učenici koji nemaju tehničke mogućnosti ili iz nekih drugih razloga ne mogu da urade ovaj zadatak, mogu da napišu u </a:t>
            </a:r>
            <a:r>
              <a:rPr lang="sr-Latn-RS" sz="1200" dirty="0" smtClean="0">
                <a:solidFill>
                  <a:schemeClr val="tx1">
                    <a:lumMod val="75000"/>
                    <a:lumOff val="25000"/>
                  </a:schemeClr>
                </a:solidFill>
              </a:rPr>
              <a:t>wordu, koja su to, po njihovom mišljenju,  </a:t>
            </a:r>
            <a:r>
              <a:rPr lang="sr-Latn-RS" sz="1200" dirty="0" smtClean="0">
                <a:solidFill>
                  <a:schemeClr val="tx1">
                    <a:lumMod val="75000"/>
                    <a:lumOff val="25000"/>
                  </a:schemeClr>
                </a:solidFill>
              </a:rPr>
              <a:t>10 najznačajnijih pravila poslovne komunikacije i </a:t>
            </a:r>
            <a:r>
              <a:rPr lang="sr-Latn-RS" sz="1200" dirty="0" smtClean="0">
                <a:solidFill>
                  <a:schemeClr val="tx1">
                    <a:lumMod val="75000"/>
                    <a:lumOff val="25000"/>
                  </a:schemeClr>
                </a:solidFill>
              </a:rPr>
              <a:t>bontona</a:t>
            </a:r>
            <a:r>
              <a:rPr lang="sr-Latn-RS" sz="1200" dirty="0">
                <a:solidFill>
                  <a:schemeClr val="tx1">
                    <a:lumMod val="75000"/>
                    <a:lumOff val="25000"/>
                  </a:schemeClr>
                </a:solidFill>
              </a:rPr>
              <a:t> </a:t>
            </a:r>
            <a:endParaRPr lang="en-US" sz="1200" dirty="0">
              <a:solidFill>
                <a:schemeClr val="tx1">
                  <a:lumMod val="75000"/>
                  <a:lumOff val="25000"/>
                </a:schemeClr>
              </a:solidFill>
            </a:endParaRPr>
          </a:p>
        </p:txBody>
      </p:sp>
      <p:sp>
        <p:nvSpPr>
          <p:cNvPr id="6" name="Content Placeholder 5">
            <a:extLst>
              <a:ext uri="{FF2B5EF4-FFF2-40B4-BE49-F238E27FC236}">
                <a16:creationId xmlns:a16="http://schemas.microsoft.com/office/drawing/2014/main" xmlns="" id="{74896734-70E8-4052-A63A-95F4F8DD0012}"/>
              </a:ext>
            </a:extLst>
          </p:cNvPr>
          <p:cNvSpPr>
            <a:spLocks noGrp="1"/>
          </p:cNvSpPr>
          <p:nvPr>
            <p:ph idx="13"/>
          </p:nvPr>
        </p:nvSpPr>
        <p:spPr>
          <a:solidFill>
            <a:schemeClr val="tx1">
              <a:lumMod val="75000"/>
              <a:lumOff val="25000"/>
            </a:schemeClr>
          </a:solidFill>
          <a:ln w="31750" cap="sq">
            <a:solidFill>
              <a:schemeClr val="accent3">
                <a:lumMod val="75000"/>
              </a:schemeClr>
            </a:solidFill>
          </a:ln>
        </p:spPr>
        <p:txBody>
          <a:bodyPr/>
          <a:lstStyle/>
          <a:p>
            <a:r>
              <a:rPr lang="sr-Latn-RS" dirty="0" smtClean="0"/>
              <a:t>Završni deo </a:t>
            </a:r>
            <a:endParaRPr lang="en-US" dirty="0"/>
          </a:p>
        </p:txBody>
      </p:sp>
      <p:sp>
        <p:nvSpPr>
          <p:cNvPr id="17" name="Content Placeholder 16">
            <a:extLst>
              <a:ext uri="{FF2B5EF4-FFF2-40B4-BE49-F238E27FC236}">
                <a16:creationId xmlns:a16="http://schemas.microsoft.com/office/drawing/2014/main" xmlns="" id="{E7952536-315E-4C3D-883B-243405D2989F}"/>
              </a:ext>
            </a:extLst>
          </p:cNvPr>
          <p:cNvSpPr>
            <a:spLocks noGrp="1"/>
          </p:cNvSpPr>
          <p:nvPr>
            <p:ph idx="16"/>
          </p:nvPr>
        </p:nvSpPr>
        <p:spPr>
          <a:xfrm>
            <a:off x="8172000" y="2448000"/>
            <a:ext cx="3600000" cy="3917362"/>
          </a:xfrm>
        </p:spPr>
        <p:txBody>
          <a:bodyPr lIns="137160" rIns="137160"/>
          <a:lstStyle/>
          <a:p>
            <a:pPr marL="0" indent="0">
              <a:buClr>
                <a:schemeClr val="tx1">
                  <a:lumMod val="75000"/>
                  <a:lumOff val="25000"/>
                </a:schemeClr>
              </a:buClr>
              <a:buNone/>
            </a:pPr>
            <a:r>
              <a:rPr lang="sr-Latn-RS" sz="1600" dirty="0" smtClean="0">
                <a:solidFill>
                  <a:schemeClr val="tx1">
                    <a:lumMod val="75000"/>
                    <a:lumOff val="25000"/>
                  </a:schemeClr>
                </a:solidFill>
              </a:rPr>
              <a:t>Nastavnik, zajedno sa učenicima, dogovara način izrade radova, način podrške i pomoći za uspešan rad,  način i mesto prezentovanja, rokove izrade, način vrednovanja rada na projektu.</a:t>
            </a:r>
            <a:endParaRPr lang="sr-Latn-RS" sz="1600" dirty="0" smtClean="0">
              <a:solidFill>
                <a:schemeClr val="tx1">
                  <a:lumMod val="75000"/>
                  <a:lumOff val="25000"/>
                </a:schemeClr>
              </a:solidFill>
            </a:endParaRPr>
          </a:p>
          <a:p>
            <a:pPr>
              <a:buClr>
                <a:schemeClr val="tx1">
                  <a:lumMod val="75000"/>
                  <a:lumOff val="25000"/>
                </a:schemeClr>
              </a:buClr>
            </a:pPr>
            <a:endParaRPr lang="en-US"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xmlns="" id="{36B98374-402C-493E-B043-05E76BE578C8}"/>
              </a:ext>
            </a:extLst>
          </p:cNvPr>
          <p:cNvSpPr>
            <a:spLocks noGrp="1"/>
          </p:cNvSpPr>
          <p:nvPr>
            <p:ph type="sldNum" sz="quarter" idx="11"/>
          </p:nvPr>
        </p:nvSpPr>
        <p:spPr/>
        <p:txBody>
          <a:bodyPr/>
          <a:lstStyle/>
          <a:p>
            <a:fld id="{4B73C415-D670-4716-A5EC-CC4D52CA2BAC}" type="slidenum">
              <a:rPr lang="en-US" smtClean="0"/>
              <a:pPr/>
              <a:t>4</a:t>
            </a:fld>
            <a:endParaRPr lang="en-US" dirty="0"/>
          </a:p>
        </p:txBody>
      </p:sp>
    </p:spTree>
    <p:extLst>
      <p:ext uri="{BB962C8B-B14F-4D97-AF65-F5344CB8AC3E}">
        <p14:creationId xmlns:p14="http://schemas.microsoft.com/office/powerpoint/2010/main" val="217213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man sitting at his desk with a book in his hand">
            <a:extLst>
              <a:ext uri="{FF2B5EF4-FFF2-40B4-BE49-F238E27FC236}">
                <a16:creationId xmlns:a16="http://schemas.microsoft.com/office/drawing/2014/main" xmlns="" id="{DF80E271-E84B-449B-9CF0-F34E075335A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32000" y="0"/>
            <a:ext cx="5472000" cy="4400541"/>
          </a:xfrm>
        </p:spPr>
      </p:pic>
      <p:sp>
        <p:nvSpPr>
          <p:cNvPr id="5" name="Title 4">
            <a:extLst>
              <a:ext uri="{FF2B5EF4-FFF2-40B4-BE49-F238E27FC236}">
                <a16:creationId xmlns:a16="http://schemas.microsoft.com/office/drawing/2014/main" xmlns="" id="{F58C420A-3AEC-4BE5-BD90-C854A306696C}"/>
              </a:ext>
            </a:extLst>
          </p:cNvPr>
          <p:cNvSpPr>
            <a:spLocks noGrp="1"/>
          </p:cNvSpPr>
          <p:nvPr>
            <p:ph type="title"/>
          </p:nvPr>
        </p:nvSpPr>
        <p:spPr bwMode="ltGray">
          <a:xfrm>
            <a:off x="680728" y="4130531"/>
            <a:ext cx="4974545" cy="1193944"/>
          </a:xfrm>
        </p:spPr>
        <p:txBody>
          <a:bodyPr/>
          <a:lstStyle/>
          <a:p>
            <a:r>
              <a:rPr lang="sr-Latn-RS" sz="2000" dirty="0" smtClean="0"/>
              <a:t>Pitate se po čemu se to razlikuje od običnog časa? U čemu je novina?</a:t>
            </a:r>
            <a:endParaRPr lang="en-US" sz="2000" dirty="0"/>
          </a:p>
        </p:txBody>
      </p:sp>
      <p:cxnSp>
        <p:nvCxnSpPr>
          <p:cNvPr id="12" name="Straight Connector 11">
            <a:extLst>
              <a:ext uri="{FF2B5EF4-FFF2-40B4-BE49-F238E27FC236}">
                <a16:creationId xmlns:a16="http://schemas.microsoft.com/office/drawing/2014/main" xmlns="" id="{3E48293B-B086-4048-863C-47E7C47880A1}"/>
              </a:ext>
              <a:ext uri="{C183D7F6-B498-43B3-948B-1728B52AA6E4}">
                <adec:decorative xmlns:adec="http://schemas.microsoft.com/office/drawing/2017/decorative" xmlns="" val="1"/>
              </a:ext>
            </a:extLst>
          </p:cNvPr>
          <p:cNvCxnSpPr>
            <a:cxnSpLocks/>
          </p:cNvCxnSpPr>
          <p:nvPr/>
        </p:nvCxnSpPr>
        <p:spPr bwMode="lt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05860339-31F7-4884-957E-5C40F818EBB8}"/>
              </a:ext>
              <a:ext uri="{C183D7F6-B498-43B3-948B-1728B52AA6E4}">
                <adec:decorative xmlns:adec="http://schemas.microsoft.com/office/drawing/2017/decorative" xmlns="" val="1"/>
              </a:ext>
            </a:extLst>
          </p:cNvPr>
          <p:cNvSpPr/>
          <p:nvPr/>
        </p:nvSpPr>
        <p:spPr>
          <a:xfrm>
            <a:off x="6630791" y="239222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descr="Gold bars" title="Placeholder Icon">
            <a:extLst>
              <a:ext uri="{FF2B5EF4-FFF2-40B4-BE49-F238E27FC236}">
                <a16:creationId xmlns:a16="http://schemas.microsoft.com/office/drawing/2014/main" xmlns="" id="{7CF8B318-D925-4AA4-A626-B915F8B9603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929925" y="2691354"/>
            <a:ext cx="516155" cy="516155"/>
          </a:xfrm>
          <a:prstGeom prst="rect">
            <a:avLst/>
          </a:prstGeom>
        </p:spPr>
      </p:pic>
      <p:sp>
        <p:nvSpPr>
          <p:cNvPr id="6" name="Text Placeholder 5">
            <a:extLst>
              <a:ext uri="{FF2B5EF4-FFF2-40B4-BE49-F238E27FC236}">
                <a16:creationId xmlns:a16="http://schemas.microsoft.com/office/drawing/2014/main" xmlns="" id="{0F0E443A-F987-4A67-86AD-557D61E47992}"/>
              </a:ext>
            </a:extLst>
          </p:cNvPr>
          <p:cNvSpPr>
            <a:spLocks noGrp="1"/>
          </p:cNvSpPr>
          <p:nvPr>
            <p:ph type="body" sz="quarter" idx="13"/>
          </p:nvPr>
        </p:nvSpPr>
        <p:spPr>
          <a:xfrm>
            <a:off x="6288002" y="4130531"/>
            <a:ext cx="1800000" cy="360000"/>
          </a:xfrm>
        </p:spPr>
        <p:txBody>
          <a:bodyPr/>
          <a:lstStyle/>
          <a:p>
            <a:r>
              <a:rPr lang="sr-Latn-RS" dirty="0" smtClean="0">
                <a:solidFill>
                  <a:schemeClr val="tx1">
                    <a:lumMod val="75000"/>
                    <a:lumOff val="25000"/>
                  </a:schemeClr>
                </a:solidFill>
              </a:rPr>
              <a:t>Gde?</a:t>
            </a:r>
            <a:endParaRPr lang="en-US" dirty="0">
              <a:solidFill>
                <a:schemeClr val="tx1">
                  <a:lumMod val="75000"/>
                  <a:lumOff val="25000"/>
                </a:schemeClr>
              </a:solidFill>
            </a:endParaRPr>
          </a:p>
        </p:txBody>
      </p:sp>
      <p:cxnSp>
        <p:nvCxnSpPr>
          <p:cNvPr id="18" name="Straight Connector 17">
            <a:extLst>
              <a:ext uri="{FF2B5EF4-FFF2-40B4-BE49-F238E27FC236}">
                <a16:creationId xmlns:a16="http://schemas.microsoft.com/office/drawing/2014/main" xmlns="" id="{45C26E9A-3991-49A2-8D63-94C577E8A0AC}"/>
              </a:ext>
              <a:ext uri="{C183D7F6-B498-43B3-948B-1728B52AA6E4}">
                <adec:decorative xmlns:adec="http://schemas.microsoft.com/office/drawing/2017/decorative" xmlns="" val="1"/>
              </a:ext>
            </a:extLst>
          </p:cNvPr>
          <p:cNvCxnSpPr>
            <a:cxnSpLocks/>
          </p:cNvCxnSpPr>
          <p:nvPr/>
        </p:nvCxnSpPr>
        <p:spPr>
          <a:xfrm>
            <a:off x="6414002" y="4614863"/>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xmlns="" id="{34535CB7-70A5-4E0C-835B-C50960E5BC69}"/>
              </a:ext>
            </a:extLst>
          </p:cNvPr>
          <p:cNvSpPr>
            <a:spLocks noGrp="1"/>
          </p:cNvSpPr>
          <p:nvPr>
            <p:ph type="body" sz="quarter" idx="14"/>
          </p:nvPr>
        </p:nvSpPr>
        <p:spPr>
          <a:xfrm>
            <a:off x="6288002" y="4764931"/>
            <a:ext cx="1800000" cy="720000"/>
          </a:xfrm>
        </p:spPr>
        <p:txBody>
          <a:bodyPr/>
          <a:lstStyle/>
          <a:p>
            <a:r>
              <a:rPr lang="sr-Latn-RS" dirty="0" smtClean="0"/>
              <a:t>Radovi učenika postavljeni su u storiju profila na glasanje. Ova aktivnost trajala je dva dana.</a:t>
            </a:r>
            <a:endParaRPr lang="en-US" dirty="0"/>
          </a:p>
        </p:txBody>
      </p:sp>
      <p:sp>
        <p:nvSpPr>
          <p:cNvPr id="15" name="Rectangle 14">
            <a:extLst>
              <a:ext uri="{FF2B5EF4-FFF2-40B4-BE49-F238E27FC236}">
                <a16:creationId xmlns:a16="http://schemas.microsoft.com/office/drawing/2014/main" xmlns="" id="{056960D0-0A22-4E28-82F3-B9AA805E96A4}"/>
              </a:ext>
              <a:ext uri="{C183D7F6-B498-43B3-948B-1728B52AA6E4}">
                <adec:decorative xmlns:adec="http://schemas.microsoft.com/office/drawing/2017/decorative" xmlns="" val="1"/>
              </a:ext>
            </a:extLst>
          </p:cNvPr>
          <p:cNvSpPr/>
          <p:nvPr/>
        </p:nvSpPr>
        <p:spPr>
          <a:xfrm>
            <a:off x="8545316" y="239222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Pencil" title="Placeholder Icon">
            <a:extLst>
              <a:ext uri="{FF2B5EF4-FFF2-40B4-BE49-F238E27FC236}">
                <a16:creationId xmlns:a16="http://schemas.microsoft.com/office/drawing/2014/main" xmlns="" id="{87645AAE-99D6-4DF7-BBA8-ACD6942E164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8844450" y="2691354"/>
            <a:ext cx="516155" cy="516155"/>
          </a:xfrm>
          <a:prstGeom prst="rect">
            <a:avLst/>
          </a:prstGeom>
        </p:spPr>
      </p:pic>
      <p:sp>
        <p:nvSpPr>
          <p:cNvPr id="8" name="Text Placeholder 7">
            <a:extLst>
              <a:ext uri="{FF2B5EF4-FFF2-40B4-BE49-F238E27FC236}">
                <a16:creationId xmlns:a16="http://schemas.microsoft.com/office/drawing/2014/main" xmlns="" id="{FA562AA1-9ED1-4AA1-8F21-A53B5A69CB06}"/>
              </a:ext>
            </a:extLst>
          </p:cNvPr>
          <p:cNvSpPr>
            <a:spLocks noGrp="1"/>
          </p:cNvSpPr>
          <p:nvPr>
            <p:ph type="body" sz="quarter" idx="15"/>
          </p:nvPr>
        </p:nvSpPr>
        <p:spPr>
          <a:xfrm>
            <a:off x="8202527" y="4130531"/>
            <a:ext cx="1800000" cy="360000"/>
          </a:xfrm>
        </p:spPr>
        <p:txBody>
          <a:bodyPr/>
          <a:lstStyle/>
          <a:p>
            <a:r>
              <a:rPr lang="sr-Latn-RS" dirty="0" smtClean="0"/>
              <a:t>KO?</a:t>
            </a:r>
            <a:endParaRPr lang="en-US" dirty="0">
              <a:solidFill>
                <a:schemeClr val="tx1">
                  <a:lumMod val="75000"/>
                  <a:lumOff val="25000"/>
                </a:schemeClr>
              </a:solidFill>
            </a:endParaRPr>
          </a:p>
        </p:txBody>
      </p:sp>
      <p:cxnSp>
        <p:nvCxnSpPr>
          <p:cNvPr id="19" name="Straight Connector 18">
            <a:extLst>
              <a:ext uri="{FF2B5EF4-FFF2-40B4-BE49-F238E27FC236}">
                <a16:creationId xmlns:a16="http://schemas.microsoft.com/office/drawing/2014/main" xmlns="" id="{4EAA895A-8A04-4C68-83A5-3E4F5209FB7E}"/>
              </a:ext>
              <a:ext uri="{C183D7F6-B498-43B3-948B-1728B52AA6E4}">
                <adec:decorative xmlns:adec="http://schemas.microsoft.com/office/drawing/2017/decorative" xmlns="" val="1"/>
              </a:ext>
            </a:extLst>
          </p:cNvPr>
          <p:cNvCxnSpPr>
            <a:cxnSpLocks/>
          </p:cNvCxnSpPr>
          <p:nvPr/>
        </p:nvCxnSpPr>
        <p:spPr>
          <a:xfrm>
            <a:off x="8328527" y="4614863"/>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29E0145E-8E4E-439B-A78F-92EC279B320C}"/>
              </a:ext>
            </a:extLst>
          </p:cNvPr>
          <p:cNvSpPr>
            <a:spLocks noGrp="1"/>
          </p:cNvSpPr>
          <p:nvPr>
            <p:ph type="body" sz="quarter" idx="16"/>
          </p:nvPr>
        </p:nvSpPr>
        <p:spPr>
          <a:xfrm>
            <a:off x="8202527" y="4764931"/>
            <a:ext cx="1800000" cy="720000"/>
          </a:xfrm>
        </p:spPr>
        <p:txBody>
          <a:bodyPr/>
          <a:lstStyle/>
          <a:p>
            <a:r>
              <a:rPr lang="sr-Latn-RS" dirty="0" smtClean="0"/>
              <a:t>Skoro svi učenici kojima predajem su bili u mogućnosti da vide i glasaju za najbolje </a:t>
            </a:r>
            <a:r>
              <a:rPr lang="sr-Latn-RS" dirty="0" smtClean="0"/>
              <a:t>rešenje.</a:t>
            </a:r>
            <a:endParaRPr lang="en-US" dirty="0"/>
          </a:p>
        </p:txBody>
      </p:sp>
      <p:sp>
        <p:nvSpPr>
          <p:cNvPr id="17" name="Rectangle 16">
            <a:extLst>
              <a:ext uri="{FF2B5EF4-FFF2-40B4-BE49-F238E27FC236}">
                <a16:creationId xmlns:a16="http://schemas.microsoft.com/office/drawing/2014/main" xmlns="" id="{7AEBBE7F-98BB-4059-8F15-7198C7DAC337}"/>
              </a:ext>
              <a:ext uri="{C183D7F6-B498-43B3-948B-1728B52AA6E4}">
                <adec:decorative xmlns:adec="http://schemas.microsoft.com/office/drawing/2017/decorative" xmlns="" val="1"/>
              </a:ext>
            </a:extLst>
          </p:cNvPr>
          <p:cNvSpPr/>
          <p:nvPr/>
        </p:nvSpPr>
        <p:spPr>
          <a:xfrm>
            <a:off x="10459841" y="239222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Coins" title="Placeholder Icon">
            <a:extLst>
              <a:ext uri="{FF2B5EF4-FFF2-40B4-BE49-F238E27FC236}">
                <a16:creationId xmlns:a16="http://schemas.microsoft.com/office/drawing/2014/main" xmlns="" id="{2BC353DF-7455-49A6-8C40-1E0630E1DA8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0758975" y="2691354"/>
            <a:ext cx="516155" cy="516155"/>
          </a:xfrm>
          <a:prstGeom prst="rect">
            <a:avLst/>
          </a:prstGeom>
        </p:spPr>
      </p:pic>
      <p:sp>
        <p:nvSpPr>
          <p:cNvPr id="10" name="Text Placeholder 9">
            <a:extLst>
              <a:ext uri="{FF2B5EF4-FFF2-40B4-BE49-F238E27FC236}">
                <a16:creationId xmlns:a16="http://schemas.microsoft.com/office/drawing/2014/main" xmlns="" id="{77D79B0F-EFCB-42B1-AEAE-0FE4763D4456}"/>
              </a:ext>
            </a:extLst>
          </p:cNvPr>
          <p:cNvSpPr>
            <a:spLocks noGrp="1"/>
          </p:cNvSpPr>
          <p:nvPr>
            <p:ph type="body" sz="quarter" idx="17"/>
          </p:nvPr>
        </p:nvSpPr>
        <p:spPr>
          <a:xfrm>
            <a:off x="10117052" y="4130531"/>
            <a:ext cx="1800000" cy="360000"/>
          </a:xfrm>
        </p:spPr>
        <p:txBody>
          <a:bodyPr/>
          <a:lstStyle/>
          <a:p>
            <a:r>
              <a:rPr lang="sr-Latn-RS" dirty="0" smtClean="0"/>
              <a:t>Kad?</a:t>
            </a:r>
            <a:endParaRPr lang="en-US" dirty="0">
              <a:solidFill>
                <a:schemeClr val="tx1">
                  <a:lumMod val="75000"/>
                  <a:lumOff val="25000"/>
                </a:schemeClr>
              </a:solidFill>
            </a:endParaRPr>
          </a:p>
        </p:txBody>
      </p:sp>
      <p:cxnSp>
        <p:nvCxnSpPr>
          <p:cNvPr id="20" name="Straight Connector 19">
            <a:extLst>
              <a:ext uri="{FF2B5EF4-FFF2-40B4-BE49-F238E27FC236}">
                <a16:creationId xmlns:a16="http://schemas.microsoft.com/office/drawing/2014/main" xmlns="" id="{59D2C94E-1924-4389-B84A-2828D610B220}"/>
              </a:ext>
              <a:ext uri="{C183D7F6-B498-43B3-948B-1728B52AA6E4}">
                <adec:decorative xmlns:adec="http://schemas.microsoft.com/office/drawing/2017/decorative" xmlns="" val="1"/>
              </a:ext>
            </a:extLst>
          </p:cNvPr>
          <p:cNvCxnSpPr>
            <a:cxnSpLocks/>
          </p:cNvCxnSpPr>
          <p:nvPr/>
        </p:nvCxnSpPr>
        <p:spPr>
          <a:xfrm>
            <a:off x="10243052" y="4614863"/>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1D0238C6-EDC9-431C-B062-27BAF34CDE16}"/>
              </a:ext>
            </a:extLst>
          </p:cNvPr>
          <p:cNvSpPr>
            <a:spLocks noGrp="1"/>
          </p:cNvSpPr>
          <p:nvPr>
            <p:ph type="body" sz="quarter" idx="18"/>
          </p:nvPr>
        </p:nvSpPr>
        <p:spPr>
          <a:xfrm>
            <a:off x="10117052" y="4764931"/>
            <a:ext cx="1800000" cy="720000"/>
          </a:xfrm>
        </p:spPr>
        <p:txBody>
          <a:bodyPr/>
          <a:lstStyle/>
          <a:p>
            <a:r>
              <a:rPr lang="sr-Latn-RS" dirty="0" smtClean="0"/>
              <a:t>Na kraju svakog dana objavljeni su rezultati.</a:t>
            </a:r>
            <a:endParaRPr lang="en-US" dirty="0"/>
          </a:p>
        </p:txBody>
      </p:sp>
      <p:sp>
        <p:nvSpPr>
          <p:cNvPr id="3" name="Slide Number Placeholder 2">
            <a:extLst>
              <a:ext uri="{FF2B5EF4-FFF2-40B4-BE49-F238E27FC236}">
                <a16:creationId xmlns:a16="http://schemas.microsoft.com/office/drawing/2014/main" xmlns="" id="{8234C221-D094-445D-A8B7-0030E816562D}"/>
              </a:ext>
            </a:extLst>
          </p:cNvPr>
          <p:cNvSpPr>
            <a:spLocks noGrp="1"/>
          </p:cNvSpPr>
          <p:nvPr>
            <p:ph type="sldNum" sz="quarter" idx="11"/>
          </p:nvPr>
        </p:nvSpPr>
        <p:spPr/>
        <p:txBody>
          <a:bodyPr/>
          <a:lstStyle/>
          <a:p>
            <a:fld id="{4B73C415-D670-4716-A5EC-CC4D52CA2BAC}" type="slidenum">
              <a:rPr lang="en-US" smtClean="0"/>
              <a:pPr/>
              <a:t>5</a:t>
            </a:fld>
            <a:endParaRPr lang="en-US" dirty="0"/>
          </a:p>
        </p:txBody>
      </p:sp>
      <p:sp>
        <p:nvSpPr>
          <p:cNvPr id="4" name="Content Placeholder 3"/>
          <p:cNvSpPr>
            <a:spLocks noGrp="1"/>
          </p:cNvSpPr>
          <p:nvPr>
            <p:ph idx="1"/>
          </p:nvPr>
        </p:nvSpPr>
        <p:spPr>
          <a:xfrm>
            <a:off x="680728" y="5656280"/>
            <a:ext cx="4974545" cy="947720"/>
          </a:xfrm>
        </p:spPr>
        <p:txBody>
          <a:bodyPr/>
          <a:lstStyle/>
          <a:p>
            <a:r>
              <a:rPr lang="sr-Latn-RS" dirty="0" smtClean="0"/>
              <a:t>Novina je u tome što sam koristila instagram profil online_ekonomija. Ovaj profil koristim u nastavi od trenutka proglašenja pandemije. </a:t>
            </a:r>
            <a:endParaRPr lang="sr-Latn-RS" dirty="0"/>
          </a:p>
        </p:txBody>
      </p:sp>
    </p:spTree>
    <p:extLst>
      <p:ext uri="{BB962C8B-B14F-4D97-AF65-F5344CB8AC3E}">
        <p14:creationId xmlns:p14="http://schemas.microsoft.com/office/powerpoint/2010/main" val="412673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wrist with a smart watch">
            <a:extLst>
              <a:ext uri="{FF2B5EF4-FFF2-40B4-BE49-F238E27FC236}">
                <a16:creationId xmlns:a16="http://schemas.microsoft.com/office/drawing/2014/main" xmlns="" id="{8B618502-6263-424A-824A-C269440BC60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32000" y="0"/>
            <a:ext cx="5472000" cy="4388584"/>
          </a:xfrm>
        </p:spPr>
      </p:pic>
      <p:sp>
        <p:nvSpPr>
          <p:cNvPr id="5" name="Title 4">
            <a:extLst>
              <a:ext uri="{FF2B5EF4-FFF2-40B4-BE49-F238E27FC236}">
                <a16:creationId xmlns:a16="http://schemas.microsoft.com/office/drawing/2014/main" xmlns="" id="{F58C420A-3AEC-4BE5-BD90-C854A306696C}"/>
              </a:ext>
            </a:extLst>
          </p:cNvPr>
          <p:cNvSpPr>
            <a:spLocks noGrp="1"/>
          </p:cNvSpPr>
          <p:nvPr>
            <p:ph type="title"/>
          </p:nvPr>
        </p:nvSpPr>
        <p:spPr bwMode="gray"/>
        <p:txBody>
          <a:bodyPr/>
          <a:lstStyle/>
          <a:p>
            <a:r>
              <a:rPr lang="sr-Latn-RS" dirty="0" smtClean="0"/>
              <a:t>Konačni rezultat:</a:t>
            </a:r>
            <a:endParaRPr lang="en-US" dirty="0"/>
          </a:p>
        </p:txBody>
      </p:sp>
      <p:cxnSp>
        <p:nvCxnSpPr>
          <p:cNvPr id="12" name="Straight Connector 11">
            <a:extLst>
              <a:ext uri="{FF2B5EF4-FFF2-40B4-BE49-F238E27FC236}">
                <a16:creationId xmlns:a16="http://schemas.microsoft.com/office/drawing/2014/main" xmlns="" id="{3E48293B-B086-4048-863C-47E7C47880A1}"/>
              </a:ext>
              <a:ext uri="{C183D7F6-B498-43B3-948B-1728B52AA6E4}">
                <adec:decorative xmlns:adec="http://schemas.microsoft.com/office/drawing/2017/decorative" xmlns="" val="1"/>
              </a:ext>
            </a:extLst>
          </p:cNvPr>
          <p:cNvCxnSpPr>
            <a:cxnSpLocks/>
          </p:cNvCxnSpPr>
          <p:nvPr/>
        </p:nvCxnSpPr>
        <p:spPr bwMode="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xmlns="" id="{1AC9E886-BD82-4757-912B-F7589A22164F}"/>
              </a:ext>
            </a:extLst>
          </p:cNvPr>
          <p:cNvSpPr>
            <a:spLocks noGrp="1"/>
          </p:cNvSpPr>
          <p:nvPr>
            <p:ph idx="1"/>
          </p:nvPr>
        </p:nvSpPr>
        <p:spPr bwMode="gray">
          <a:xfrm>
            <a:off x="680728" y="5657850"/>
            <a:ext cx="4974545" cy="1002594"/>
          </a:xfrm>
        </p:spPr>
        <p:txBody>
          <a:bodyPr/>
          <a:lstStyle/>
          <a:p>
            <a:r>
              <a:rPr lang="sr-Latn-RS" sz="1600" dirty="0" smtClean="0"/>
              <a:t>Učenici su sa oduševljenjem prihvatili ovu ideju. Veliki broj učenika je glasao, pitali su kada će nešto slično biti organizovano za njih, delili su sa svojim prijateljima.</a:t>
            </a:r>
            <a:endParaRPr lang="en-US" sz="1600" dirty="0"/>
          </a:p>
        </p:txBody>
      </p:sp>
      <p:sp>
        <p:nvSpPr>
          <p:cNvPr id="16" name="Rectangle 15">
            <a:extLst>
              <a:ext uri="{FF2B5EF4-FFF2-40B4-BE49-F238E27FC236}">
                <a16:creationId xmlns:a16="http://schemas.microsoft.com/office/drawing/2014/main" xmlns="" id="{05860339-31F7-4884-957E-5C40F818EBB8}"/>
              </a:ext>
              <a:ext uri="{C183D7F6-B498-43B3-948B-1728B52AA6E4}">
                <adec:decorative xmlns:adec="http://schemas.microsoft.com/office/drawing/2017/decorative" xmlns="" val="1"/>
              </a:ext>
            </a:extLst>
          </p:cNvPr>
          <p:cNvSpPr/>
          <p:nvPr/>
        </p:nvSpPr>
        <p:spPr>
          <a:xfrm>
            <a:off x="7421366" y="1108725"/>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Bullseye" title="Placeholder Icon">
            <a:extLst>
              <a:ext uri="{FF2B5EF4-FFF2-40B4-BE49-F238E27FC236}">
                <a16:creationId xmlns:a16="http://schemas.microsoft.com/office/drawing/2014/main" xmlns="" id="{01B04A53-CFF0-41E3-A36F-790D2F6B635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721177" y="1365632"/>
            <a:ext cx="514800" cy="514800"/>
          </a:xfrm>
          <a:prstGeom prst="rect">
            <a:avLst/>
          </a:prstGeom>
        </p:spPr>
      </p:pic>
      <p:sp>
        <p:nvSpPr>
          <p:cNvPr id="10" name="Text Placeholder 9">
            <a:extLst>
              <a:ext uri="{FF2B5EF4-FFF2-40B4-BE49-F238E27FC236}">
                <a16:creationId xmlns:a16="http://schemas.microsoft.com/office/drawing/2014/main" xmlns="" id="{77D79B0F-EFCB-42B1-AEAE-0FE4763D4456}"/>
              </a:ext>
            </a:extLst>
          </p:cNvPr>
          <p:cNvSpPr>
            <a:spLocks noGrp="1"/>
          </p:cNvSpPr>
          <p:nvPr>
            <p:ph type="body" sz="quarter" idx="17"/>
          </p:nvPr>
        </p:nvSpPr>
        <p:spPr>
          <a:xfrm>
            <a:off x="7048276" y="2261652"/>
            <a:ext cx="1800000" cy="360000"/>
          </a:xfrm>
        </p:spPr>
        <p:txBody>
          <a:bodyPr/>
          <a:lstStyle/>
          <a:p>
            <a:r>
              <a:rPr lang="sr-Latn-RS" dirty="0" smtClean="0"/>
              <a:t>Broj učenika koji je obuhvaćen:</a:t>
            </a:r>
            <a:endParaRPr lang="en-US" dirty="0">
              <a:solidFill>
                <a:schemeClr val="tx1">
                  <a:lumMod val="75000"/>
                  <a:lumOff val="25000"/>
                </a:schemeClr>
              </a:solidFill>
            </a:endParaRPr>
          </a:p>
        </p:txBody>
      </p:sp>
      <p:cxnSp>
        <p:nvCxnSpPr>
          <p:cNvPr id="18" name="Straight Connector 17">
            <a:extLst>
              <a:ext uri="{FF2B5EF4-FFF2-40B4-BE49-F238E27FC236}">
                <a16:creationId xmlns:a16="http://schemas.microsoft.com/office/drawing/2014/main" xmlns="" id="{45C26E9A-3991-49A2-8D63-94C577E8A0AC}"/>
              </a:ext>
              <a:ext uri="{C183D7F6-B498-43B3-948B-1728B52AA6E4}">
                <adec:decorative xmlns:adec="http://schemas.microsoft.com/office/drawing/2017/decorative" xmlns="" val="1"/>
              </a:ext>
            </a:extLst>
          </p:cNvPr>
          <p:cNvCxnSpPr>
            <a:cxnSpLocks/>
          </p:cNvCxnSpPr>
          <p:nvPr/>
        </p:nvCxnSpPr>
        <p:spPr>
          <a:xfrm>
            <a:off x="7204577" y="2857547"/>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1D0238C6-EDC9-431C-B062-27BAF34CDE16}"/>
              </a:ext>
            </a:extLst>
          </p:cNvPr>
          <p:cNvSpPr>
            <a:spLocks noGrp="1"/>
          </p:cNvSpPr>
          <p:nvPr>
            <p:ph type="body" sz="quarter" idx="18"/>
          </p:nvPr>
        </p:nvSpPr>
        <p:spPr>
          <a:xfrm>
            <a:off x="7078577" y="2994746"/>
            <a:ext cx="1800000" cy="927204"/>
          </a:xfrm>
        </p:spPr>
        <p:txBody>
          <a:bodyPr/>
          <a:lstStyle/>
          <a:p>
            <a:r>
              <a:rPr lang="sr-Latn-RS" sz="1200" dirty="0" smtClean="0"/>
              <a:t>Reklamu je uradilo 15 učenika. Međutim, broj učenika koji je učestvovao u ovoj aktivnosti je mnogo veći (oko 180)</a:t>
            </a:r>
            <a:endParaRPr lang="en-US" sz="1200" dirty="0">
              <a:solidFill>
                <a:schemeClr val="tx1">
                  <a:lumMod val="75000"/>
                  <a:lumOff val="25000"/>
                </a:schemeClr>
              </a:solidFill>
            </a:endParaRPr>
          </a:p>
        </p:txBody>
      </p:sp>
      <p:sp>
        <p:nvSpPr>
          <p:cNvPr id="15" name="Rectangle 14">
            <a:extLst>
              <a:ext uri="{FF2B5EF4-FFF2-40B4-BE49-F238E27FC236}">
                <a16:creationId xmlns:a16="http://schemas.microsoft.com/office/drawing/2014/main" xmlns="" id="{056960D0-0A22-4E28-82F3-B9AA805E96A4}"/>
              </a:ext>
              <a:ext uri="{C183D7F6-B498-43B3-948B-1728B52AA6E4}">
                <adec:decorative xmlns:adec="http://schemas.microsoft.com/office/drawing/2017/decorative" xmlns="" val="1"/>
              </a:ext>
            </a:extLst>
          </p:cNvPr>
          <p:cNvSpPr/>
          <p:nvPr/>
        </p:nvSpPr>
        <p:spPr>
          <a:xfrm>
            <a:off x="9745466" y="1108725"/>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xmlns="" id="{27325661-92B1-4FD6-80E6-C1A1C5F5B8BA}"/>
              </a:ext>
            </a:extLst>
          </p:cNvPr>
          <p:cNvSpPr>
            <a:spLocks noGrp="1"/>
          </p:cNvSpPr>
          <p:nvPr>
            <p:ph type="body" sz="quarter" idx="19"/>
          </p:nvPr>
        </p:nvSpPr>
        <p:spPr>
          <a:xfrm>
            <a:off x="9402677" y="2360347"/>
            <a:ext cx="1800000" cy="162611"/>
          </a:xfrm>
        </p:spPr>
        <p:txBody>
          <a:bodyPr/>
          <a:lstStyle/>
          <a:p>
            <a:r>
              <a:rPr lang="sr-Latn-RS" dirty="0" smtClean="0"/>
              <a:t>Učenik po IOP1</a:t>
            </a:r>
            <a:endParaRPr lang="en-US" dirty="0">
              <a:solidFill>
                <a:schemeClr val="tx1">
                  <a:lumMod val="75000"/>
                  <a:lumOff val="25000"/>
                </a:schemeClr>
              </a:solidFill>
            </a:endParaRPr>
          </a:p>
        </p:txBody>
      </p:sp>
      <p:cxnSp>
        <p:nvCxnSpPr>
          <p:cNvPr id="19" name="Straight Connector 18">
            <a:extLst>
              <a:ext uri="{FF2B5EF4-FFF2-40B4-BE49-F238E27FC236}">
                <a16:creationId xmlns:a16="http://schemas.microsoft.com/office/drawing/2014/main" xmlns="" id="{4EAA895A-8A04-4C68-83A5-3E4F5209FB7E}"/>
              </a:ext>
              <a:ext uri="{C183D7F6-B498-43B3-948B-1728B52AA6E4}">
                <adec:decorative xmlns:adec="http://schemas.microsoft.com/office/drawing/2017/decorative" xmlns="" val="1"/>
              </a:ext>
            </a:extLst>
          </p:cNvPr>
          <p:cNvCxnSpPr>
            <a:cxnSpLocks/>
          </p:cNvCxnSpPr>
          <p:nvPr/>
        </p:nvCxnSpPr>
        <p:spPr>
          <a:xfrm>
            <a:off x="9528677" y="2857547"/>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7AEBBE7F-98BB-4059-8F15-7198C7DAC337}"/>
              </a:ext>
              <a:ext uri="{C183D7F6-B498-43B3-948B-1728B52AA6E4}">
                <adec:decorative xmlns:adec="http://schemas.microsoft.com/office/drawing/2017/decorative" xmlns="" val="1"/>
              </a:ext>
            </a:extLst>
          </p:cNvPr>
          <p:cNvSpPr/>
          <p:nvPr/>
        </p:nvSpPr>
        <p:spPr>
          <a:xfrm>
            <a:off x="7391065" y="392195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xmlns="" id="{FDEE8591-D916-4064-8CD3-2AD3F759B9E2}"/>
              </a:ext>
              <a:ext uri="{C183D7F6-B498-43B3-948B-1728B52AA6E4}">
                <adec:decorative xmlns:adec="http://schemas.microsoft.com/office/drawing/2017/decorative" xmlns="" val="1"/>
              </a:ext>
            </a:extLst>
          </p:cNvPr>
          <p:cNvCxnSpPr>
            <a:cxnSpLocks/>
          </p:cNvCxnSpPr>
          <p:nvPr/>
        </p:nvCxnSpPr>
        <p:spPr>
          <a:xfrm>
            <a:off x="7204577" y="4573952"/>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xmlns="" id="{34535CB7-70A5-4E0C-835B-C50960E5BC69}"/>
              </a:ext>
            </a:extLst>
          </p:cNvPr>
          <p:cNvSpPr>
            <a:spLocks noGrp="1"/>
          </p:cNvSpPr>
          <p:nvPr>
            <p:ph type="body" sz="quarter" idx="14"/>
          </p:nvPr>
        </p:nvSpPr>
        <p:spPr>
          <a:xfrm>
            <a:off x="7241154" y="4814442"/>
            <a:ext cx="1533199" cy="1688804"/>
          </a:xfrm>
        </p:spPr>
        <p:txBody>
          <a:bodyPr/>
          <a:lstStyle/>
          <a:p>
            <a:r>
              <a:rPr lang="sr-Latn-RS" sz="1200" dirty="0" smtClean="0"/>
              <a:t>Nakon završetka glasanja u storiju profila postavljen je upitnik gde su učenici mogli da daju svoje mišljenje</a:t>
            </a:r>
            <a:endParaRPr lang="en-US" sz="1200" dirty="0">
              <a:solidFill>
                <a:schemeClr val="tx1">
                  <a:lumMod val="75000"/>
                  <a:lumOff val="25000"/>
                </a:schemeClr>
              </a:solidFill>
            </a:endParaRPr>
          </a:p>
        </p:txBody>
      </p:sp>
      <p:sp>
        <p:nvSpPr>
          <p:cNvPr id="26" name="Rectangle 25">
            <a:extLst>
              <a:ext uri="{FF2B5EF4-FFF2-40B4-BE49-F238E27FC236}">
                <a16:creationId xmlns:a16="http://schemas.microsoft.com/office/drawing/2014/main" xmlns="" id="{A892DD94-78B8-4911-A32B-3B174E2921B2}"/>
              </a:ext>
              <a:ext uri="{C183D7F6-B498-43B3-948B-1728B52AA6E4}">
                <adec:decorative xmlns:adec="http://schemas.microsoft.com/office/drawing/2017/decorative" xmlns="" val="1"/>
              </a:ext>
            </a:extLst>
          </p:cNvPr>
          <p:cNvSpPr/>
          <p:nvPr/>
        </p:nvSpPr>
        <p:spPr>
          <a:xfrm>
            <a:off x="9723042" y="3759341"/>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Megaphone" title="Placeholder Icon">
            <a:extLst>
              <a:ext uri="{FF2B5EF4-FFF2-40B4-BE49-F238E27FC236}">
                <a16:creationId xmlns:a16="http://schemas.microsoft.com/office/drawing/2014/main" xmlns="" id="{72D31FC8-7143-4EC0-8D99-6AE8BC0B8DF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0025702" y="3501941"/>
            <a:ext cx="514800" cy="514800"/>
          </a:xfrm>
          <a:prstGeom prst="rect">
            <a:avLst/>
          </a:prstGeom>
        </p:spPr>
      </p:pic>
      <p:sp>
        <p:nvSpPr>
          <p:cNvPr id="8" name="Text Placeholder 7">
            <a:extLst>
              <a:ext uri="{FF2B5EF4-FFF2-40B4-BE49-F238E27FC236}">
                <a16:creationId xmlns:a16="http://schemas.microsoft.com/office/drawing/2014/main" xmlns="" id="{FA562AA1-9ED1-4AA1-8F21-A53B5A69CB06}"/>
              </a:ext>
            </a:extLst>
          </p:cNvPr>
          <p:cNvSpPr>
            <a:spLocks noGrp="1"/>
          </p:cNvSpPr>
          <p:nvPr>
            <p:ph type="body" sz="quarter" idx="15"/>
          </p:nvPr>
        </p:nvSpPr>
        <p:spPr>
          <a:xfrm>
            <a:off x="9402677" y="4061335"/>
            <a:ext cx="1777576" cy="589629"/>
          </a:xfrm>
        </p:spPr>
        <p:txBody>
          <a:bodyPr/>
          <a:lstStyle/>
          <a:p>
            <a:r>
              <a:rPr lang="sr-Latn-RS" dirty="0" smtClean="0"/>
              <a:t>Efekat </a:t>
            </a:r>
          </a:p>
          <a:p>
            <a:endParaRPr lang="en-US" dirty="0">
              <a:solidFill>
                <a:schemeClr val="tx1">
                  <a:lumMod val="75000"/>
                  <a:lumOff val="25000"/>
                </a:schemeClr>
              </a:solidFill>
            </a:endParaRPr>
          </a:p>
        </p:txBody>
      </p:sp>
      <p:cxnSp>
        <p:nvCxnSpPr>
          <p:cNvPr id="20" name="Straight Connector 19">
            <a:extLst>
              <a:ext uri="{FF2B5EF4-FFF2-40B4-BE49-F238E27FC236}">
                <a16:creationId xmlns:a16="http://schemas.microsoft.com/office/drawing/2014/main" xmlns="" id="{59D2C94E-1924-4389-B84A-2828D610B220}"/>
              </a:ext>
              <a:ext uri="{C183D7F6-B498-43B3-948B-1728B52AA6E4}">
                <adec:decorative xmlns:adec="http://schemas.microsoft.com/office/drawing/2017/decorative" xmlns="" val="1"/>
              </a:ext>
            </a:extLst>
          </p:cNvPr>
          <p:cNvCxnSpPr>
            <a:cxnSpLocks/>
          </p:cNvCxnSpPr>
          <p:nvPr/>
        </p:nvCxnSpPr>
        <p:spPr>
          <a:xfrm>
            <a:off x="9528677" y="4650149"/>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xmlns="" id="{29E0145E-8E4E-439B-A78F-92EC279B320C}"/>
              </a:ext>
            </a:extLst>
          </p:cNvPr>
          <p:cNvSpPr>
            <a:spLocks noGrp="1"/>
          </p:cNvSpPr>
          <p:nvPr>
            <p:ph type="body" sz="quarter" idx="16"/>
          </p:nvPr>
        </p:nvSpPr>
        <p:spPr>
          <a:xfrm>
            <a:off x="9402677" y="4695558"/>
            <a:ext cx="1800000" cy="1669805"/>
          </a:xfrm>
        </p:spPr>
        <p:txBody>
          <a:bodyPr/>
          <a:lstStyle/>
          <a:p>
            <a:r>
              <a:rPr lang="sr-Latn-RS" sz="1200" dirty="0" smtClean="0">
                <a:solidFill>
                  <a:schemeClr val="tx1">
                    <a:lumMod val="75000"/>
                    <a:lumOff val="25000"/>
                  </a:schemeClr>
                </a:solidFill>
              </a:rPr>
              <a:t>Ova aktivnost je </a:t>
            </a:r>
            <a:r>
              <a:rPr lang="sr-Latn-RS" sz="1200" dirty="0" smtClean="0"/>
              <a:t>odlično prihvaćena, Učenici su bili motivisani, inspirisani, samostalni u radu, imali mogućnost da primene postojeća znanja i steknu nova. Takođe, na ovaj način stekli su mnoge veštine i kompetencije. </a:t>
            </a:r>
            <a:endParaRPr lang="sr-Latn-RS" sz="1200" dirty="0" smtClean="0">
              <a:solidFill>
                <a:schemeClr val="tx1">
                  <a:lumMod val="75000"/>
                  <a:lumOff val="25000"/>
                </a:schemeClr>
              </a:solidFill>
            </a:endParaRPr>
          </a:p>
          <a:p>
            <a:endParaRPr lang="en-US"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xmlns="" id="{8234C221-D094-445D-A8B7-0030E816562D}"/>
              </a:ext>
            </a:extLst>
          </p:cNvPr>
          <p:cNvSpPr>
            <a:spLocks noGrp="1"/>
          </p:cNvSpPr>
          <p:nvPr>
            <p:ph type="sldNum" sz="quarter" idx="11"/>
          </p:nvPr>
        </p:nvSpPr>
        <p:spPr/>
        <p:txBody>
          <a:bodyPr/>
          <a:lstStyle/>
          <a:p>
            <a:fld id="{4B73C415-D670-4716-A5EC-CC4D52CA2BAC}" type="slidenum">
              <a:rPr lang="en-US" smtClean="0"/>
              <a:pPr/>
              <a:t>6</a:t>
            </a:fld>
            <a:endParaRPr lang="en-US" dirty="0"/>
          </a:p>
        </p:txBody>
      </p:sp>
      <p:sp>
        <p:nvSpPr>
          <p:cNvPr id="6" name="Text Placeholder 5"/>
          <p:cNvSpPr>
            <a:spLocks noGrp="1"/>
          </p:cNvSpPr>
          <p:nvPr>
            <p:ph type="body" sz="quarter" idx="13"/>
          </p:nvPr>
        </p:nvSpPr>
        <p:spPr>
          <a:xfrm>
            <a:off x="7078577" y="4207865"/>
            <a:ext cx="1800000" cy="479916"/>
          </a:xfrm>
        </p:spPr>
        <p:txBody>
          <a:bodyPr/>
          <a:lstStyle/>
          <a:p>
            <a:r>
              <a:rPr lang="sr-Latn-RS" dirty="0" smtClean="0"/>
              <a:t>Evaluacija</a:t>
            </a:r>
            <a:endParaRPr lang="sr-Latn-RS" dirty="0"/>
          </a:p>
        </p:txBody>
      </p:sp>
      <p:sp>
        <p:nvSpPr>
          <p:cNvPr id="22" name="Text Placeholder 21"/>
          <p:cNvSpPr>
            <a:spLocks noGrp="1"/>
          </p:cNvSpPr>
          <p:nvPr>
            <p:ph type="body" sz="quarter" idx="20"/>
          </p:nvPr>
        </p:nvSpPr>
        <p:spPr/>
        <p:txBody>
          <a:bodyPr/>
          <a:lstStyle/>
          <a:p>
            <a:r>
              <a:rPr lang="sr-Latn-RS" dirty="0" smtClean="0"/>
              <a:t>Ovaj učenik dobio  je prilagodjen zadatak</a:t>
            </a:r>
            <a:endParaRPr lang="sr-Latn-RS" dirty="0"/>
          </a:p>
        </p:txBody>
      </p:sp>
    </p:spTree>
    <p:extLst>
      <p:ext uri="{BB962C8B-B14F-4D97-AF65-F5344CB8AC3E}">
        <p14:creationId xmlns:p14="http://schemas.microsoft.com/office/powerpoint/2010/main" val="5909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EAE0D-88F0-4123-A369-92983D7E55DC}"/>
              </a:ext>
            </a:extLst>
          </p:cNvPr>
          <p:cNvSpPr>
            <a:spLocks noGrp="1"/>
          </p:cNvSpPr>
          <p:nvPr>
            <p:ph type="title"/>
          </p:nvPr>
        </p:nvSpPr>
        <p:spPr/>
        <p:txBody>
          <a:bodyPr/>
          <a:lstStyle/>
          <a:p>
            <a:r>
              <a:rPr lang="sr-Latn-RS" sz="2800" dirty="0" smtClean="0"/>
              <a:t>Učenik koji radi po IOP1</a:t>
            </a:r>
            <a:endParaRPr lang="en-US" sz="2800" dirty="0"/>
          </a:p>
        </p:txBody>
      </p:sp>
      <p:sp>
        <p:nvSpPr>
          <p:cNvPr id="5" name="Text Placeholder 4">
            <a:extLst>
              <a:ext uri="{FF2B5EF4-FFF2-40B4-BE49-F238E27FC236}">
                <a16:creationId xmlns:a16="http://schemas.microsoft.com/office/drawing/2014/main" xmlns="" id="{B3873866-C6DF-4447-8D2F-8A88CF14E6CB}"/>
              </a:ext>
            </a:extLst>
          </p:cNvPr>
          <p:cNvSpPr>
            <a:spLocks noGrp="1"/>
          </p:cNvSpPr>
          <p:nvPr>
            <p:ph type="body" sz="quarter" idx="12"/>
          </p:nvPr>
        </p:nvSpPr>
        <p:spPr>
          <a:xfrm>
            <a:off x="431800" y="1582738"/>
            <a:ext cx="3975100" cy="539573"/>
          </a:xfrm>
        </p:spPr>
        <p:txBody>
          <a:bodyPr/>
          <a:lstStyle/>
          <a:p>
            <a:r>
              <a:rPr lang="sr-Latn-RS" sz="1400" dirty="0" smtClean="0"/>
              <a:t>Za ovog učenika predvidjeno je sažimanje gradiva i prilagodjavanje radnih materijala</a:t>
            </a:r>
            <a:endParaRPr lang="en-US" sz="1400" dirty="0"/>
          </a:p>
        </p:txBody>
      </p:sp>
      <p:sp>
        <p:nvSpPr>
          <p:cNvPr id="3" name="Content Placeholder 2">
            <a:extLst>
              <a:ext uri="{FF2B5EF4-FFF2-40B4-BE49-F238E27FC236}">
                <a16:creationId xmlns:a16="http://schemas.microsoft.com/office/drawing/2014/main" xmlns="" id="{616BC25F-F41F-4EE7-8166-FD25E15EA654}"/>
              </a:ext>
            </a:extLst>
          </p:cNvPr>
          <p:cNvSpPr>
            <a:spLocks noGrp="1"/>
          </p:cNvSpPr>
          <p:nvPr>
            <p:ph idx="1"/>
          </p:nvPr>
        </p:nvSpPr>
        <p:spPr>
          <a:xfrm>
            <a:off x="431800" y="2337779"/>
            <a:ext cx="3974900" cy="2956710"/>
          </a:xfrm>
        </p:spPr>
        <p:txBody>
          <a:bodyPr/>
          <a:lstStyle/>
          <a:p>
            <a:r>
              <a:rPr lang="sr-Latn-RS" sz="1400" dirty="0" smtClean="0">
                <a:solidFill>
                  <a:schemeClr val="tx1">
                    <a:lumMod val="75000"/>
                    <a:lumOff val="25000"/>
                  </a:schemeClr>
                </a:solidFill>
              </a:rPr>
              <a:t>Komunikacija sa njim odvija se u viber grupi u kojoj je majka učenika, razredni starešina i ja kao predmetni </a:t>
            </a:r>
            <a:r>
              <a:rPr lang="sr-Latn-RS" sz="1400" dirty="0" smtClean="0">
                <a:solidFill>
                  <a:schemeClr val="tx1">
                    <a:lumMod val="75000"/>
                    <a:lumOff val="25000"/>
                  </a:schemeClr>
                </a:solidFill>
              </a:rPr>
              <a:t>profesor.</a:t>
            </a:r>
            <a:endParaRPr lang="en-US" sz="1400" dirty="0">
              <a:solidFill>
                <a:schemeClr val="tx1">
                  <a:lumMod val="75000"/>
                  <a:lumOff val="25000"/>
                </a:schemeClr>
              </a:solidFill>
            </a:endParaRPr>
          </a:p>
          <a:p>
            <a:r>
              <a:rPr lang="sr-Latn-RS" sz="1400" dirty="0" smtClean="0">
                <a:solidFill>
                  <a:schemeClr val="tx1">
                    <a:lumMod val="75000"/>
                    <a:lumOff val="25000"/>
                  </a:schemeClr>
                </a:solidFill>
              </a:rPr>
              <a:t>Zadatak za njega je bio da pronadje na youtube-u neku reklamu koja mu se dopala i da u poruci napiše zašto ga je privukla. Šta je to što mu se dopalo, kako je delovala na njega, da li je poželeo da kupi </a:t>
            </a:r>
            <a:r>
              <a:rPr lang="sr-Latn-RS" sz="1400" dirty="0" smtClean="0">
                <a:solidFill>
                  <a:schemeClr val="tx1">
                    <a:lumMod val="75000"/>
                    <a:lumOff val="25000"/>
                  </a:schemeClr>
                </a:solidFill>
              </a:rPr>
              <a:t>proizvod</a:t>
            </a:r>
            <a:r>
              <a:rPr lang="sr-Latn-RS" sz="1400" dirty="0" smtClean="0">
                <a:solidFill>
                  <a:schemeClr val="tx1">
                    <a:lumMod val="75000"/>
                    <a:lumOff val="25000"/>
                  </a:schemeClr>
                </a:solidFill>
              </a:rPr>
              <a:t>, kako se to odražava na rezultat preduzeća.</a:t>
            </a:r>
            <a:endParaRPr lang="sr-Latn-RS" sz="1400" dirty="0" smtClean="0">
              <a:solidFill>
                <a:schemeClr val="tx1">
                  <a:lumMod val="75000"/>
                  <a:lumOff val="25000"/>
                </a:schemeClr>
              </a:solidFill>
            </a:endParaRPr>
          </a:p>
          <a:p>
            <a:r>
              <a:rPr lang="sr-Latn-RS" sz="1400" dirty="0" smtClean="0">
                <a:solidFill>
                  <a:schemeClr val="tx1">
                    <a:lumMod val="75000"/>
                    <a:lumOff val="25000"/>
                  </a:schemeClr>
                </a:solidFill>
              </a:rPr>
              <a:t>Cilj je bio navesti učenika da shvati značaj takve poslovne komunikacije za preduzeće.</a:t>
            </a:r>
            <a:endParaRPr lang="sr-Latn-RS" sz="1400" dirty="0" smtClean="0">
              <a:solidFill>
                <a:schemeClr val="tx1">
                  <a:lumMod val="75000"/>
                  <a:lumOff val="25000"/>
                </a:schemeClr>
              </a:solidFill>
            </a:endParaRPr>
          </a:p>
          <a:p>
            <a:endParaRPr lang="en-US" sz="1400" dirty="0">
              <a:solidFill>
                <a:schemeClr val="tx1">
                  <a:lumMod val="75000"/>
                  <a:lumOff val="25000"/>
                </a:schemeClr>
              </a:solidFill>
            </a:endParaRPr>
          </a:p>
        </p:txBody>
      </p:sp>
      <p:pic>
        <p:nvPicPr>
          <p:cNvPr id="32" name="Picture Placeholder 31" descr="Desktop screenshot">
            <a:extLst>
              <a:ext uri="{FF2B5EF4-FFF2-40B4-BE49-F238E27FC236}">
                <a16:creationId xmlns:a16="http://schemas.microsoft.com/office/drawing/2014/main" xmlns="" id="{9985C1E9-B7DC-4EFA-B466-64A4F2674F4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0" r="160"/>
          <a:stretch>
            <a:fillRect/>
          </a:stretch>
        </p:blipFill>
        <p:spPr>
          <a:xfrm>
            <a:off x="5217319" y="1450975"/>
            <a:ext cx="6974680" cy="3935414"/>
          </a:xfrm>
        </p:spPr>
      </p:pic>
      <p:sp>
        <p:nvSpPr>
          <p:cNvPr id="4" name="Slide Number Placeholder 3">
            <a:extLst>
              <a:ext uri="{FF2B5EF4-FFF2-40B4-BE49-F238E27FC236}">
                <a16:creationId xmlns:a16="http://schemas.microsoft.com/office/drawing/2014/main" xmlns="" id="{27A106A1-5BFA-4033-8A49-0E0F2A688C19}"/>
              </a:ext>
            </a:extLst>
          </p:cNvPr>
          <p:cNvSpPr>
            <a:spLocks noGrp="1"/>
          </p:cNvSpPr>
          <p:nvPr>
            <p:ph type="sldNum" sz="quarter" idx="11"/>
          </p:nvPr>
        </p:nvSpPr>
        <p:spPr/>
        <p:txBody>
          <a:bodyPr/>
          <a:lstStyle/>
          <a:p>
            <a:fld id="{4B73C415-D670-4716-A5EC-CC4D52CA2BAC}" type="slidenum">
              <a:rPr lang="en-US" smtClean="0"/>
              <a:pPr/>
              <a:t>7</a:t>
            </a:fld>
            <a:endParaRPr lang="en-US" dirty="0"/>
          </a:p>
        </p:txBody>
      </p:sp>
    </p:spTree>
    <p:extLst>
      <p:ext uri="{BB962C8B-B14F-4D97-AF65-F5344CB8AC3E}">
        <p14:creationId xmlns:p14="http://schemas.microsoft.com/office/powerpoint/2010/main" val="1096664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428ED-E8E6-4EBE-8C7C-8E6E2E5012C8}"/>
              </a:ext>
            </a:extLst>
          </p:cNvPr>
          <p:cNvSpPr>
            <a:spLocks noGrp="1"/>
          </p:cNvSpPr>
          <p:nvPr>
            <p:ph type="title"/>
          </p:nvPr>
        </p:nvSpPr>
        <p:spPr/>
        <p:txBody>
          <a:bodyPr/>
          <a:lstStyle/>
          <a:p>
            <a:r>
              <a:rPr lang="sr-Latn-RS" dirty="0" smtClean="0"/>
              <a:t> Učenički radovi</a:t>
            </a:r>
            <a:endParaRPr lang="en-US" sz="1800" dirty="0"/>
          </a:p>
        </p:txBody>
      </p:sp>
      <p:pic>
        <p:nvPicPr>
          <p:cNvPr id="17" name="Picture Placeholder 16">
            <a:extLst>
              <a:ext uri="{FF2B5EF4-FFF2-40B4-BE49-F238E27FC236}">
                <a16:creationId xmlns:a16="http://schemas.microsoft.com/office/drawing/2014/main" xmlns="" id="{6449BBFB-CA06-403B-A774-11459956BDA0}"/>
              </a:ext>
            </a:extLst>
          </p:cNvPr>
          <p:cNvPicPr>
            <a:picLocks noGrp="1" noChangeAspect="1"/>
          </p:cNvPicPr>
          <p:nvPr>
            <p:ph type="pic" sz="quarter" idx="41"/>
          </p:nvPr>
        </p:nvPicPr>
        <p:blipFill>
          <a:blip r:embed="rId3" cstate="print">
            <a:extLst>
              <a:ext uri="{28A0092B-C50C-407E-A947-70E740481C1C}">
                <a14:useLocalDpi xmlns:a14="http://schemas.microsoft.com/office/drawing/2010/main" val="0"/>
              </a:ext>
            </a:extLst>
          </a:blip>
          <a:stretch>
            <a:fillRect/>
          </a:stretch>
        </p:blipFill>
        <p:spPr>
          <a:xfrm>
            <a:off x="431800" y="1960888"/>
            <a:ext cx="1979613" cy="1529700"/>
          </a:xfrm>
        </p:spPr>
      </p:pic>
      <p:sp>
        <p:nvSpPr>
          <p:cNvPr id="5" name="Text Placeholder 4">
            <a:extLst>
              <a:ext uri="{FF2B5EF4-FFF2-40B4-BE49-F238E27FC236}">
                <a16:creationId xmlns:a16="http://schemas.microsoft.com/office/drawing/2014/main" xmlns="" id="{A96AA788-5F14-43DB-B035-1BC6DA150990}"/>
              </a:ext>
            </a:extLst>
          </p:cNvPr>
          <p:cNvSpPr>
            <a:spLocks noGrp="1"/>
          </p:cNvSpPr>
          <p:nvPr>
            <p:ph type="body" sz="quarter" idx="17"/>
          </p:nvPr>
        </p:nvSpPr>
        <p:spPr/>
        <p:txBody>
          <a:bodyPr/>
          <a:lstStyle/>
          <a:p>
            <a:r>
              <a:rPr lang="sr-Latn-RS" sz="1600" dirty="0" smtClean="0"/>
              <a:t>Rad broj 1</a:t>
            </a:r>
            <a:endParaRPr lang="en-US" dirty="0"/>
          </a:p>
        </p:txBody>
      </p:sp>
      <p:cxnSp>
        <p:nvCxnSpPr>
          <p:cNvPr id="20" name="Straight Connector 19">
            <a:extLst>
              <a:ext uri="{FF2B5EF4-FFF2-40B4-BE49-F238E27FC236}">
                <a16:creationId xmlns:a16="http://schemas.microsoft.com/office/drawing/2014/main" xmlns="" id="{B674B9A6-D55C-478C-8D92-D0BFBCD7B598}"/>
              </a:ext>
              <a:ext uri="{C183D7F6-B498-43B3-948B-1728B52AA6E4}">
                <adec:decorative xmlns:adec="http://schemas.microsoft.com/office/drawing/2017/decorative" xmlns="" val="1"/>
              </a:ext>
            </a:extLst>
          </p:cNvPr>
          <p:cNvCxnSpPr>
            <a:cxnSpLocks/>
          </p:cNvCxnSpPr>
          <p:nvPr/>
        </p:nvCxnSpPr>
        <p:spPr>
          <a:xfrm>
            <a:off x="611413" y="4484234"/>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9" name="Picture Placeholder 38">
            <a:extLst>
              <a:ext uri="{FF2B5EF4-FFF2-40B4-BE49-F238E27FC236}">
                <a16:creationId xmlns:a16="http://schemas.microsoft.com/office/drawing/2014/main" xmlns="" id="{0DDAC36A-574D-4761-9BCF-874D3C265750}"/>
              </a:ext>
            </a:extLst>
          </p:cNvPr>
          <p:cNvPicPr>
            <a:picLocks noGrp="1" noChangeAspect="1"/>
          </p:cNvPicPr>
          <p:nvPr>
            <p:ph type="pic" sz="quarter" idx="42"/>
          </p:nvPr>
        </p:nvPicPr>
        <p:blipFill>
          <a:blip r:embed="rId4" cstate="print">
            <a:extLst>
              <a:ext uri="{28A0092B-C50C-407E-A947-70E740481C1C}">
                <a14:useLocalDpi xmlns:a14="http://schemas.microsoft.com/office/drawing/2010/main" val="0"/>
              </a:ext>
            </a:extLst>
          </a:blip>
          <a:stretch>
            <a:fillRect/>
          </a:stretch>
        </p:blipFill>
        <p:spPr>
          <a:xfrm>
            <a:off x="2771850" y="1960888"/>
            <a:ext cx="1979613" cy="1529700"/>
          </a:xfrm>
        </p:spPr>
      </p:pic>
      <p:sp>
        <p:nvSpPr>
          <p:cNvPr id="7" name="Text Placeholder 6">
            <a:extLst>
              <a:ext uri="{FF2B5EF4-FFF2-40B4-BE49-F238E27FC236}">
                <a16:creationId xmlns:a16="http://schemas.microsoft.com/office/drawing/2014/main" xmlns="" id="{1806F98B-6BF9-4D0F-B7E7-561F064602FD}"/>
              </a:ext>
            </a:extLst>
          </p:cNvPr>
          <p:cNvSpPr>
            <a:spLocks noGrp="1"/>
          </p:cNvSpPr>
          <p:nvPr>
            <p:ph type="body" sz="quarter" idx="33"/>
          </p:nvPr>
        </p:nvSpPr>
        <p:spPr/>
        <p:txBody>
          <a:bodyPr/>
          <a:lstStyle/>
          <a:p>
            <a:r>
              <a:rPr lang="sr-Latn-RS" sz="1600" dirty="0" smtClean="0"/>
              <a:t>Rad broj 2</a:t>
            </a:r>
            <a:endParaRPr lang="en-US" dirty="0"/>
          </a:p>
        </p:txBody>
      </p:sp>
      <p:cxnSp>
        <p:nvCxnSpPr>
          <p:cNvPr id="21" name="Straight Connector 20">
            <a:extLst>
              <a:ext uri="{FF2B5EF4-FFF2-40B4-BE49-F238E27FC236}">
                <a16:creationId xmlns:a16="http://schemas.microsoft.com/office/drawing/2014/main" xmlns="" id="{5A0322F4-E79A-4E4D-98CA-2DC1692F90C3}"/>
              </a:ext>
              <a:ext uri="{C183D7F6-B498-43B3-948B-1728B52AA6E4}">
                <adec:decorative xmlns:adec="http://schemas.microsoft.com/office/drawing/2017/decorative" xmlns="" val="1"/>
              </a:ext>
            </a:extLst>
          </p:cNvPr>
          <p:cNvCxnSpPr>
            <a:cxnSpLocks/>
          </p:cNvCxnSpPr>
          <p:nvPr/>
        </p:nvCxnSpPr>
        <p:spPr>
          <a:xfrm>
            <a:off x="2861850" y="4484234"/>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3" name="Picture Placeholder 42">
            <a:extLst>
              <a:ext uri="{FF2B5EF4-FFF2-40B4-BE49-F238E27FC236}">
                <a16:creationId xmlns:a16="http://schemas.microsoft.com/office/drawing/2014/main" xmlns="" id="{3A7E12C8-81B9-4B69-8557-9B66C1AD1251}"/>
              </a:ext>
            </a:extLst>
          </p:cNvPr>
          <p:cNvPicPr>
            <a:picLocks noGrp="1" noChangeAspect="1"/>
          </p:cNvPicPr>
          <p:nvPr>
            <p:ph type="pic" sz="quarter" idx="43"/>
          </p:nvPr>
        </p:nvPicPr>
        <p:blipFill>
          <a:blip r:embed="rId5">
            <a:extLst>
              <a:ext uri="{28A0092B-C50C-407E-A947-70E740481C1C}">
                <a14:useLocalDpi xmlns:a14="http://schemas.microsoft.com/office/drawing/2010/main" val="0"/>
              </a:ext>
            </a:extLst>
          </a:blip>
          <a:stretch>
            <a:fillRect/>
          </a:stretch>
        </p:blipFill>
        <p:spPr>
          <a:xfrm>
            <a:off x="5112287" y="1960888"/>
            <a:ext cx="1979613" cy="1529699"/>
          </a:xfrm>
        </p:spPr>
      </p:pic>
      <p:cxnSp>
        <p:nvCxnSpPr>
          <p:cNvPr id="22" name="Straight Connector 21">
            <a:extLst>
              <a:ext uri="{FF2B5EF4-FFF2-40B4-BE49-F238E27FC236}">
                <a16:creationId xmlns:a16="http://schemas.microsoft.com/office/drawing/2014/main" xmlns="" id="{0DC27E82-D5C7-4AE4-BAF3-5DBB12CA0835}"/>
              </a:ext>
              <a:ext uri="{C183D7F6-B498-43B3-948B-1728B52AA6E4}">
                <adec:decorative xmlns:adec="http://schemas.microsoft.com/office/drawing/2017/decorative" xmlns="" val="1"/>
              </a:ext>
            </a:extLst>
          </p:cNvPr>
          <p:cNvCxnSpPr>
            <a:cxnSpLocks/>
          </p:cNvCxnSpPr>
          <p:nvPr/>
        </p:nvCxnSpPr>
        <p:spPr>
          <a:xfrm>
            <a:off x="5201900" y="4484234"/>
            <a:ext cx="180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1" name="Picture Placeholder 70">
            <a:extLst>
              <a:ext uri="{FF2B5EF4-FFF2-40B4-BE49-F238E27FC236}">
                <a16:creationId xmlns:a16="http://schemas.microsoft.com/office/drawing/2014/main" xmlns="" id="{C698E7AD-8D61-4952-9F38-6E6313EE4B05}"/>
              </a:ext>
            </a:extLst>
          </p:cNvPr>
          <p:cNvPicPr>
            <a:picLocks noGrp="1" noChangeAspect="1"/>
          </p:cNvPicPr>
          <p:nvPr>
            <p:ph type="pic" sz="quarter" idx="44"/>
          </p:nvPr>
        </p:nvPicPr>
        <p:blipFill>
          <a:blip r:embed="rId6" cstate="print">
            <a:extLst>
              <a:ext uri="{28A0092B-C50C-407E-A947-70E740481C1C}">
                <a14:useLocalDpi xmlns:a14="http://schemas.microsoft.com/office/drawing/2010/main" val="0"/>
              </a:ext>
            </a:extLst>
          </a:blip>
          <a:stretch>
            <a:fillRect/>
          </a:stretch>
        </p:blipFill>
        <p:spPr>
          <a:xfrm>
            <a:off x="7451950" y="1983383"/>
            <a:ext cx="1979613" cy="1484709"/>
          </a:xfrm>
        </p:spPr>
      </p:pic>
      <p:sp>
        <p:nvSpPr>
          <p:cNvPr id="11" name="Text Placeholder 10">
            <a:extLst>
              <a:ext uri="{FF2B5EF4-FFF2-40B4-BE49-F238E27FC236}">
                <a16:creationId xmlns:a16="http://schemas.microsoft.com/office/drawing/2014/main" xmlns="" id="{3BF93F76-B979-4659-9F60-ADD378371A4D}"/>
              </a:ext>
            </a:extLst>
          </p:cNvPr>
          <p:cNvSpPr>
            <a:spLocks noGrp="1"/>
          </p:cNvSpPr>
          <p:nvPr>
            <p:ph type="body" sz="quarter" idx="37"/>
          </p:nvPr>
        </p:nvSpPr>
        <p:spPr/>
        <p:txBody>
          <a:bodyPr/>
          <a:lstStyle/>
          <a:p>
            <a:r>
              <a:rPr lang="sr-Latn-RS" sz="1600" dirty="0" smtClean="0"/>
              <a:t>Rad broj 4</a:t>
            </a:r>
            <a:endParaRPr lang="en-US" dirty="0"/>
          </a:p>
        </p:txBody>
      </p:sp>
      <p:cxnSp>
        <p:nvCxnSpPr>
          <p:cNvPr id="23" name="Straight Connector 22">
            <a:extLst>
              <a:ext uri="{FF2B5EF4-FFF2-40B4-BE49-F238E27FC236}">
                <a16:creationId xmlns:a16="http://schemas.microsoft.com/office/drawing/2014/main" xmlns="" id="{8C3BE7D2-4C35-4BA9-9A98-1A6E17A84A71}"/>
              </a:ext>
              <a:ext uri="{C183D7F6-B498-43B3-948B-1728B52AA6E4}">
                <adec:decorative xmlns:adec="http://schemas.microsoft.com/office/drawing/2017/decorative" xmlns="" val="1"/>
              </a:ext>
            </a:extLst>
          </p:cNvPr>
          <p:cNvCxnSpPr>
            <a:cxnSpLocks/>
          </p:cNvCxnSpPr>
          <p:nvPr/>
        </p:nvCxnSpPr>
        <p:spPr>
          <a:xfrm>
            <a:off x="7541950" y="4484234"/>
            <a:ext cx="180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3" name="Picture Placeholder 62">
            <a:extLst>
              <a:ext uri="{FF2B5EF4-FFF2-40B4-BE49-F238E27FC236}">
                <a16:creationId xmlns:a16="http://schemas.microsoft.com/office/drawing/2014/main" xmlns="" id="{DA70A5B7-C485-42A2-BB9D-2180002A6220}"/>
              </a:ext>
            </a:extLst>
          </p:cNvPr>
          <p:cNvPicPr>
            <a:picLocks noGrp="1" noChangeAspect="1"/>
          </p:cNvPicPr>
          <p:nvPr>
            <p:ph type="pic" sz="quarter" idx="45"/>
          </p:nvPr>
        </p:nvPicPr>
        <p:blipFill>
          <a:blip r:embed="rId7" cstate="print">
            <a:extLst>
              <a:ext uri="{28A0092B-C50C-407E-A947-70E740481C1C}">
                <a14:useLocalDpi xmlns:a14="http://schemas.microsoft.com/office/drawing/2010/main" val="0"/>
              </a:ext>
            </a:extLst>
          </a:blip>
          <a:stretch>
            <a:fillRect/>
          </a:stretch>
        </p:blipFill>
        <p:spPr>
          <a:xfrm>
            <a:off x="9780587" y="1735931"/>
            <a:ext cx="1979613" cy="1979613"/>
          </a:xfrm>
        </p:spPr>
      </p:pic>
      <p:sp>
        <p:nvSpPr>
          <p:cNvPr id="13" name="Text Placeholder 12">
            <a:extLst>
              <a:ext uri="{FF2B5EF4-FFF2-40B4-BE49-F238E27FC236}">
                <a16:creationId xmlns:a16="http://schemas.microsoft.com/office/drawing/2014/main" xmlns="" id="{B42EB40D-8479-42AF-A4AE-92D6BE6908B5}"/>
              </a:ext>
            </a:extLst>
          </p:cNvPr>
          <p:cNvSpPr>
            <a:spLocks noGrp="1"/>
          </p:cNvSpPr>
          <p:nvPr>
            <p:ph type="body" sz="quarter" idx="39"/>
          </p:nvPr>
        </p:nvSpPr>
        <p:spPr>
          <a:xfrm>
            <a:off x="9792000" y="3971432"/>
            <a:ext cx="1980000" cy="228035"/>
          </a:xfrm>
        </p:spPr>
        <p:txBody>
          <a:bodyPr/>
          <a:lstStyle/>
          <a:p>
            <a:r>
              <a:rPr lang="sr-Latn-RS" sz="1600" dirty="0" smtClean="0"/>
              <a:t>Rad broj 5</a:t>
            </a:r>
            <a:endParaRPr lang="en-US" sz="1600" dirty="0"/>
          </a:p>
        </p:txBody>
      </p:sp>
      <p:cxnSp>
        <p:nvCxnSpPr>
          <p:cNvPr id="24" name="Straight Connector 23">
            <a:extLst>
              <a:ext uri="{FF2B5EF4-FFF2-40B4-BE49-F238E27FC236}">
                <a16:creationId xmlns:a16="http://schemas.microsoft.com/office/drawing/2014/main" xmlns="" id="{75979D46-D664-4267-B673-E6B048C084A4}"/>
              </a:ext>
              <a:ext uri="{C183D7F6-B498-43B3-948B-1728B52AA6E4}">
                <adec:decorative xmlns:adec="http://schemas.microsoft.com/office/drawing/2017/decorative" xmlns="" val="1"/>
              </a:ext>
            </a:extLst>
          </p:cNvPr>
          <p:cNvCxnSpPr>
            <a:cxnSpLocks/>
          </p:cNvCxnSpPr>
          <p:nvPr/>
        </p:nvCxnSpPr>
        <p:spPr>
          <a:xfrm>
            <a:off x="9882000" y="4484234"/>
            <a:ext cx="180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xmlns="" id="{B79F4F6B-299B-431B-AD93-01AF893D8C92}"/>
              </a:ext>
            </a:extLst>
          </p:cNvPr>
          <p:cNvSpPr>
            <a:spLocks noGrp="1"/>
          </p:cNvSpPr>
          <p:nvPr>
            <p:ph type="sldNum" sz="quarter" idx="11"/>
          </p:nvPr>
        </p:nvSpPr>
        <p:spPr/>
        <p:txBody>
          <a:bodyPr/>
          <a:lstStyle/>
          <a:p>
            <a:fld id="{4B73C415-D670-4716-A5EC-CC4D52CA2BAC}" type="slidenum">
              <a:rPr lang="en-US" smtClean="0"/>
              <a:pPr/>
              <a:t>8</a:t>
            </a:fld>
            <a:endParaRPr lang="en-US" dirty="0"/>
          </a:p>
        </p:txBody>
      </p:sp>
      <p:sp>
        <p:nvSpPr>
          <p:cNvPr id="4" name="Text Placeholder 3"/>
          <p:cNvSpPr>
            <a:spLocks noGrp="1"/>
          </p:cNvSpPr>
          <p:nvPr>
            <p:ph type="body" sz="quarter" idx="35"/>
          </p:nvPr>
        </p:nvSpPr>
        <p:spPr/>
        <p:txBody>
          <a:bodyPr/>
          <a:lstStyle/>
          <a:p>
            <a:r>
              <a:rPr lang="sr-Latn-RS" sz="1600" dirty="0" smtClean="0"/>
              <a:t>Rad broj 3</a:t>
            </a:r>
            <a:endParaRPr lang="sr-Latn-RS" dirty="0"/>
          </a:p>
        </p:txBody>
      </p:sp>
      <p:sp>
        <p:nvSpPr>
          <p:cNvPr id="9" name="Text Placeholder 8"/>
          <p:cNvSpPr>
            <a:spLocks noGrp="1"/>
          </p:cNvSpPr>
          <p:nvPr>
            <p:ph type="body" sz="quarter" idx="38"/>
          </p:nvPr>
        </p:nvSpPr>
        <p:spPr>
          <a:xfrm>
            <a:off x="7451563" y="4559890"/>
            <a:ext cx="1980000" cy="1851412"/>
          </a:xfrm>
        </p:spPr>
        <p:txBody>
          <a:bodyPr/>
          <a:lstStyle/>
          <a:p>
            <a:endParaRPr lang="sr-Latn-RS" dirty="0" smtClean="0"/>
          </a:p>
          <a:p>
            <a:endParaRPr lang="sr-Latn-RS" dirty="0"/>
          </a:p>
        </p:txBody>
      </p:sp>
    </p:spTree>
    <p:extLst>
      <p:ext uri="{BB962C8B-B14F-4D97-AF65-F5344CB8AC3E}">
        <p14:creationId xmlns:p14="http://schemas.microsoft.com/office/powerpoint/2010/main" val="5780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366700E-2D49-45E0-85C7-750AF51DE523}"/>
              </a:ext>
            </a:extLst>
          </p:cNvPr>
          <p:cNvSpPr>
            <a:spLocks noGrp="1"/>
          </p:cNvSpPr>
          <p:nvPr>
            <p:ph idx="1"/>
          </p:nvPr>
        </p:nvSpPr>
        <p:spPr>
          <a:xfrm>
            <a:off x="431999" y="2975452"/>
            <a:ext cx="4416225" cy="3103886"/>
          </a:xfrm>
        </p:spPr>
        <p:txBody>
          <a:bodyPr anchor="b"/>
          <a:lstStyle/>
          <a:p>
            <a:r>
              <a:rPr lang="sr-Latn-RS" sz="1100" dirty="0" smtClean="0"/>
              <a:t>Možda ovaj čas ne predstavlja revolucionarnu novinu, ali korišćenje instagrama u nastavi svakako jeste inovacija. Instagram je društvena mreža koja okuplja najviše mlade ljude. Jedna je od najkorišćenijih i gotovo da nema učenika koji nema profil na ovoj mreži. Želela sam da promenim nešto, da se moja nastava razlikuje od drugih. Da učenicima bude interesantno, zanimljivo i privlačno. </a:t>
            </a:r>
          </a:p>
          <a:p>
            <a:r>
              <a:rPr lang="sr-Latn-RS" sz="1100" dirty="0" smtClean="0"/>
              <a:t>I sama sam, kao majka troje dece, videla da oni </a:t>
            </a:r>
            <a:r>
              <a:rPr lang="sr-Latn-RS" sz="1100" dirty="0"/>
              <a:t>d</a:t>
            </a:r>
            <a:r>
              <a:rPr lang="sr-Latn-RS" sz="1100" dirty="0" smtClean="0"/>
              <a:t>osta vremena provode na društvenim mrežama pa me je to inspirisalo da otvorim profil i da deca, kad su već tamo, nešto i nauče. </a:t>
            </a:r>
            <a:endParaRPr lang="sr-Latn-RS" sz="1100" dirty="0"/>
          </a:p>
          <a:p>
            <a:r>
              <a:rPr lang="sr-Latn-RS" sz="1100" dirty="0" smtClean="0"/>
              <a:t>Na profilu </a:t>
            </a:r>
            <a:r>
              <a:rPr lang="sr-Latn-RS" sz="1100" b="1" dirty="0" smtClean="0"/>
              <a:t>svakodnevno</a:t>
            </a:r>
            <a:r>
              <a:rPr lang="sr-Latn-RS" sz="1100" dirty="0" smtClean="0"/>
              <a:t> objavljujem različite sadržaje kao što su ekonomski rečnik,  kvizovi, preporuke za filmove koji se bave ekonomskom tematikom, razne tekstove gde o investiranju uče kroz priču o loto dobitku, o pravilima za pisanje CV-ja, pravilima poslovnog oblačenja, značaju logoa kompanije, novcu, bankama, karticama i još mnogim drugim ekonomskim temama</a:t>
            </a:r>
            <a:r>
              <a:rPr lang="sr-Latn-RS" sz="1100" dirty="0" smtClean="0"/>
              <a:t>. Svi objavljeni kvizovi mogu se naći u posebnim segmetima (highlights) pod nazivom banka, kartice, preduzeće itd. Pa i oni koji se kasnije priključe mogu da vide. </a:t>
            </a:r>
            <a:endParaRPr lang="sr-Latn-RS" sz="1100" dirty="0" smtClean="0"/>
          </a:p>
          <a:p>
            <a:r>
              <a:rPr lang="sr-Latn-RS" sz="1100" dirty="0" smtClean="0"/>
              <a:t>Cilj mi je da učenici zavole ekonomiju, da je predstavim na interesantan način i da kroz igru i zabavu finansijski opismenim mlade generacije. </a:t>
            </a:r>
          </a:p>
          <a:p>
            <a:r>
              <a:rPr lang="sr-Latn-RS" sz="1100" dirty="0" smtClean="0"/>
              <a:t> Ovakav način rada animirao </a:t>
            </a:r>
            <a:r>
              <a:rPr lang="sr-Latn-RS" sz="1100" dirty="0" smtClean="0"/>
              <a:t>je učenike kojima predajem, </a:t>
            </a:r>
            <a:r>
              <a:rPr lang="sr-Latn-RS" sz="1100" dirty="0" smtClean="0"/>
              <a:t>moje bivše učenike</a:t>
            </a:r>
            <a:r>
              <a:rPr lang="sr-Latn-RS" sz="1100" dirty="0" smtClean="0"/>
              <a:t>, </a:t>
            </a:r>
            <a:r>
              <a:rPr lang="sr-Latn-RS" sz="1100" dirty="0" smtClean="0"/>
              <a:t>studente ekonomije i turizma, kolege, drugove i drugarice moje dece. Svi oni svakodnevno učestvuju i aktivni su na stranici.</a:t>
            </a:r>
          </a:p>
          <a:p>
            <a:r>
              <a:rPr lang="sr-Latn-RS" sz="1400" dirty="0" smtClean="0"/>
              <a:t> </a:t>
            </a:r>
            <a:r>
              <a:rPr lang="sr-Latn-RS" sz="1400" b="1" dirty="0" smtClean="0"/>
              <a:t>A TO SMATRAM MAGIJOM U NASTAVI!</a:t>
            </a:r>
            <a:endParaRPr lang="en-US" b="1" dirty="0"/>
          </a:p>
        </p:txBody>
      </p:sp>
      <p:pic>
        <p:nvPicPr>
          <p:cNvPr id="8" name="Picture Placeholder 7" descr="Photo of a young team in a library">
            <a:extLst>
              <a:ext uri="{FF2B5EF4-FFF2-40B4-BE49-F238E27FC236}">
                <a16:creationId xmlns:a16="http://schemas.microsoft.com/office/drawing/2014/main" xmlns="" id="{63D0FEB3-F96C-4F94-AAAE-551110E820FB}"/>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5353050" y="0"/>
            <a:ext cx="6406950" cy="4400547"/>
          </a:xfrm>
        </p:spPr>
      </p:pic>
      <p:sp>
        <p:nvSpPr>
          <p:cNvPr id="4" name="Title 3">
            <a:extLst>
              <a:ext uri="{FF2B5EF4-FFF2-40B4-BE49-F238E27FC236}">
                <a16:creationId xmlns:a16="http://schemas.microsoft.com/office/drawing/2014/main" xmlns="" id="{49E384DC-DAEE-4E7F-9DD5-4E5066C0652B}"/>
              </a:ext>
            </a:extLst>
          </p:cNvPr>
          <p:cNvSpPr>
            <a:spLocks noGrp="1"/>
          </p:cNvSpPr>
          <p:nvPr>
            <p:ph type="title"/>
          </p:nvPr>
        </p:nvSpPr>
        <p:spPr bwMode="gray">
          <a:xfrm>
            <a:off x="5658293" y="3352800"/>
            <a:ext cx="5749483" cy="1709386"/>
          </a:xfrm>
        </p:spPr>
        <p:txBody>
          <a:bodyPr/>
          <a:lstStyle/>
          <a:p>
            <a:r>
              <a:rPr lang="sr-Latn-RS" dirty="0" smtClean="0"/>
              <a:t>Za kraj</a:t>
            </a:r>
            <a:endParaRPr lang="en-US" dirty="0"/>
          </a:p>
        </p:txBody>
      </p:sp>
      <p:cxnSp>
        <p:nvCxnSpPr>
          <p:cNvPr id="10" name="Straight Connector 9">
            <a:extLst>
              <a:ext uri="{FF2B5EF4-FFF2-40B4-BE49-F238E27FC236}">
                <a16:creationId xmlns:a16="http://schemas.microsoft.com/office/drawing/2014/main" xmlns="" id="{5F4C8A63-F9E3-41F6-B725-B846F2010334}"/>
              </a:ext>
              <a:ext uri="{C183D7F6-B498-43B3-948B-1728B52AA6E4}">
                <adec:decorative xmlns:adec="http://schemas.microsoft.com/office/drawing/2017/decorative" xmlns="" val="1"/>
              </a:ext>
            </a:extLst>
          </p:cNvPr>
          <p:cNvCxnSpPr>
            <a:cxnSpLocks/>
          </p:cNvCxnSpPr>
          <p:nvPr/>
        </p:nvCxnSpPr>
        <p:spPr bwMode="gray">
          <a:xfrm>
            <a:off x="5658293" y="5062186"/>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xmlns="" id="{DFE73750-57DB-4A35-85DD-B654E6A29A7C}"/>
              </a:ext>
            </a:extLst>
          </p:cNvPr>
          <p:cNvSpPr>
            <a:spLocks noGrp="1"/>
          </p:cNvSpPr>
          <p:nvPr>
            <p:ph type="body" sz="quarter" idx="14"/>
          </p:nvPr>
        </p:nvSpPr>
        <p:spPr bwMode="gray">
          <a:xfrm>
            <a:off x="5658293" y="5191128"/>
            <a:ext cx="5749483" cy="1586665"/>
          </a:xfrm>
        </p:spPr>
        <p:txBody>
          <a:bodyPr/>
          <a:lstStyle/>
          <a:p>
            <a:r>
              <a:rPr lang="sr-Latn-RS" dirty="0" smtClean="0"/>
              <a:t>Za prijavu na ovaj konkurs odlučila sam se na nagovor nekih svojih učenika koji su mi poslali link i smatrali da bi trebalo da se prijavim. </a:t>
            </a:r>
            <a:endParaRPr lang="sr-Latn-RS" dirty="0" smtClean="0"/>
          </a:p>
          <a:p>
            <a:r>
              <a:rPr lang="sr-Latn-RS" dirty="0" smtClean="0"/>
              <a:t>Izgleda </a:t>
            </a:r>
            <a:r>
              <a:rPr lang="sr-Latn-RS" dirty="0" smtClean="0"/>
              <a:t>da je i na njih delovala  </a:t>
            </a:r>
            <a:r>
              <a:rPr lang="sr-Latn-RS" b="1" dirty="0" smtClean="0"/>
              <a:t>MAGIJA</a:t>
            </a:r>
            <a:r>
              <a:rPr lang="sr-Latn-RS" dirty="0" smtClean="0"/>
              <a:t>.</a:t>
            </a:r>
            <a:endParaRPr lang="en-US" dirty="0"/>
          </a:p>
        </p:txBody>
      </p:sp>
      <p:sp>
        <p:nvSpPr>
          <p:cNvPr id="3" name="Slide Number Placeholder 2">
            <a:extLst>
              <a:ext uri="{FF2B5EF4-FFF2-40B4-BE49-F238E27FC236}">
                <a16:creationId xmlns:a16="http://schemas.microsoft.com/office/drawing/2014/main" xmlns="" id="{78CFACDF-9E04-4412-89F5-EA362056D7F8}"/>
              </a:ext>
            </a:extLst>
          </p:cNvPr>
          <p:cNvSpPr>
            <a:spLocks noGrp="1"/>
          </p:cNvSpPr>
          <p:nvPr>
            <p:ph type="sldNum" sz="quarter" idx="11"/>
          </p:nvPr>
        </p:nvSpPr>
        <p:spPr/>
        <p:txBody>
          <a:bodyPr/>
          <a:lstStyle/>
          <a:p>
            <a:fld id="{4B73C415-D670-4716-A5EC-CC4D52CA2BAC}" type="slidenum">
              <a:rPr lang="en-US" smtClean="0"/>
              <a:pPr/>
              <a:t>9</a:t>
            </a:fld>
            <a:endParaRPr lang="en-US" dirty="0"/>
          </a:p>
        </p:txBody>
      </p:sp>
    </p:spTree>
    <p:extLst>
      <p:ext uri="{BB962C8B-B14F-4D97-AF65-F5344CB8AC3E}">
        <p14:creationId xmlns:p14="http://schemas.microsoft.com/office/powerpoint/2010/main" val="2418857592"/>
      </p:ext>
    </p:extLst>
  </p:cSld>
  <p:clrMapOvr>
    <a:masterClrMapping/>
  </p:clrMapOvr>
</p:sld>
</file>

<file path=ppt/theme/theme1.xml><?xml version="1.0" encoding="utf-8"?>
<a:theme xmlns:a="http://schemas.openxmlformats.org/drawingml/2006/main" name="Office Them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C0BFDF-D948-4F4A-854E-477525F57792}">
  <ds:schemaRefs>
    <ds:schemaRef ds:uri="71af3243-3dd4-4a8d-8c0d-dd76da1f02a5"/>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16c05727-aa75-4e4a-9b5f-8a80a1165891"/>
  </ds:schemaRefs>
</ds:datastoreItem>
</file>

<file path=customXml/itemProps2.xml><?xml version="1.0" encoding="utf-8"?>
<ds:datastoreItem xmlns:ds="http://schemas.openxmlformats.org/officeDocument/2006/customXml" ds:itemID="{56E3E58C-5E8A-4781-9921-C2B23BC09EB2}">
  <ds:schemaRefs>
    <ds:schemaRef ds:uri="http://schemas.microsoft.com/sharepoint/v3/contenttype/forms"/>
  </ds:schemaRefs>
</ds:datastoreItem>
</file>

<file path=customXml/itemProps3.xml><?xml version="1.0" encoding="utf-8"?>
<ds:datastoreItem xmlns:ds="http://schemas.openxmlformats.org/officeDocument/2006/customXml" ds:itemID="{513094F6-5ADD-4195-AF81-00AF033C9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pitch deck</Template>
  <TotalTime>0</TotalTime>
  <Words>1232</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Tahoma</vt:lpstr>
      <vt:lpstr>Times New Roman</vt:lpstr>
      <vt:lpstr>Office Theme</vt:lpstr>
      <vt:lpstr>Magija je u rukama nastavnika</vt:lpstr>
      <vt:lpstr>Nastavna jedinica: Formalna i neformalna komunikacija</vt:lpstr>
      <vt:lpstr>Projekat: Izraditi reklamu preduzeća  (flajer, objavu za društvene mreže, promotivni film ili bilo koji vid reklame)</vt:lpstr>
      <vt:lpstr>Tok časa</vt:lpstr>
      <vt:lpstr>Pitate se po čemu se to razlikuje od običnog časa? U čemu je novina?</vt:lpstr>
      <vt:lpstr>Konačni rezultat:</vt:lpstr>
      <vt:lpstr>Učenik koji radi po IOP1</vt:lpstr>
      <vt:lpstr> Učenički radovi</vt:lpstr>
      <vt:lpstr>Za kraj</vt:lpstr>
      <vt:lpstr>Hvala na pažnji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2020-04-25T17:29:49Z</dcterms:created>
  <dcterms:modified xsi:type="dcterms:W3CDTF">2020-05-15T09:11:35Z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